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handoutMasterIdLst>
    <p:handoutMasterId r:id="rId15"/>
  </p:handoutMasterIdLst>
  <p:sldIdLst>
    <p:sldId id="262" r:id="rId2"/>
    <p:sldId id="263" r:id="rId3"/>
    <p:sldId id="264" r:id="rId4"/>
    <p:sldId id="265" r:id="rId5"/>
    <p:sldId id="266" r:id="rId6"/>
    <p:sldId id="267" r:id="rId7"/>
    <p:sldId id="268" r:id="rId8"/>
    <p:sldId id="269" r:id="rId9"/>
    <p:sldId id="285" r:id="rId10"/>
    <p:sldId id="287" r:id="rId11"/>
    <p:sldId id="278" r:id="rId12"/>
    <p:sldId id="280" r:id="rId13"/>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94D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622" autoAdjust="0"/>
    <p:restoredTop sz="96305" autoAdjust="0"/>
  </p:normalViewPr>
  <p:slideViewPr>
    <p:cSldViewPr snapToGrid="0" snapToObjects="1">
      <p:cViewPr>
        <p:scale>
          <a:sx n="66" d="100"/>
          <a:sy n="66" d="100"/>
        </p:scale>
        <p:origin x="-1422" y="-20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85" d="100"/>
          <a:sy n="85" d="100"/>
        </p:scale>
        <p:origin x="3168"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DC0AA2F-4E92-DB48-8C68-DA5A21B4C514}" type="datetimeFigureOut">
              <a:rPr lang="fr-FR" smtClean="0"/>
              <a:t>07/12/2023</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41FA693-CD4F-6A47-8A5C-C2D920671963}" type="slidenum">
              <a:rPr lang="fr-FR" smtClean="0"/>
              <a:t>‹N°›</a:t>
            </a:fld>
            <a:endParaRPr lang="fr-FR"/>
          </a:p>
        </p:txBody>
      </p:sp>
    </p:spTree>
    <p:extLst>
      <p:ext uri="{BB962C8B-B14F-4D97-AF65-F5344CB8AC3E}">
        <p14:creationId xmlns:p14="http://schemas.microsoft.com/office/powerpoint/2010/main" val="11579103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6915834-35B5-8748-83A5-5A92E433B890}" type="datetimeFigureOut">
              <a:rPr lang="fr-FR" smtClean="0"/>
              <a:t>07/12/2023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1B1C24A-3F72-1B42-A88D-51BF50AD6A3F}" type="slidenum">
              <a:rPr lang="fr-FR" smtClean="0"/>
              <a:t>‹N°›</a:t>
            </a:fld>
            <a:endParaRPr lang="fr-FR"/>
          </a:p>
        </p:txBody>
      </p:sp>
    </p:spTree>
    <p:extLst>
      <p:ext uri="{BB962C8B-B14F-4D97-AF65-F5344CB8AC3E}">
        <p14:creationId xmlns:p14="http://schemas.microsoft.com/office/powerpoint/2010/main" val="262042263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1B1C24A-3F72-1B42-A88D-51BF50AD6A3F}" type="slidenum">
              <a:rPr lang="fr-FR" smtClean="0"/>
              <a:t>12</a:t>
            </a:fld>
            <a:endParaRPr lang="fr-FR"/>
          </a:p>
        </p:txBody>
      </p:sp>
    </p:spTree>
    <p:extLst>
      <p:ext uri="{BB962C8B-B14F-4D97-AF65-F5344CB8AC3E}">
        <p14:creationId xmlns:p14="http://schemas.microsoft.com/office/powerpoint/2010/main" val="187616467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pic>
        <p:nvPicPr>
          <p:cNvPr id="4" name="Image 3"/>
          <p:cNvPicPr>
            <a:picLocks noChangeAspect="1"/>
          </p:cNvPicPr>
          <p:nvPr userDrawn="1"/>
        </p:nvPicPr>
        <p:blipFill>
          <a:blip r:embed="rId2"/>
          <a:stretch>
            <a:fillRect/>
          </a:stretch>
        </p:blipFill>
        <p:spPr>
          <a:xfrm>
            <a:off x="0" y="0"/>
            <a:ext cx="3467100" cy="3505200"/>
          </a:xfrm>
          <a:prstGeom prst="rect">
            <a:avLst/>
          </a:prstGeom>
        </p:spPr>
      </p:pic>
      <p:sp>
        <p:nvSpPr>
          <p:cNvPr id="2" name="Titre 1"/>
          <p:cNvSpPr>
            <a:spLocks noGrp="1"/>
          </p:cNvSpPr>
          <p:nvPr>
            <p:ph type="ctrTitle"/>
          </p:nvPr>
        </p:nvSpPr>
        <p:spPr>
          <a:xfrm>
            <a:off x="3888000" y="1908000"/>
            <a:ext cx="4896000" cy="1282637"/>
          </a:xfrm>
        </p:spPr>
        <p:txBody>
          <a:bodyPr lIns="0" tIns="0" rIns="0" bIns="0" anchor="t">
            <a:noAutofit/>
          </a:bodyPr>
          <a:lstStyle>
            <a:lvl1pPr algn="l">
              <a:lnSpc>
                <a:spcPts val="5000"/>
              </a:lnSpc>
              <a:defRPr sz="4700" b="1">
                <a:latin typeface="Arial"/>
                <a:cs typeface="Arial"/>
              </a:defRPr>
            </a:lvl1pPr>
          </a:lstStyle>
          <a:p>
            <a:r>
              <a:rPr lang="fr-FR" dirty="0" smtClean="0"/>
              <a:t>Cliquez et modifiez le titre</a:t>
            </a:r>
            <a:endParaRPr lang="fr-FR" dirty="0"/>
          </a:p>
        </p:txBody>
      </p:sp>
      <p:sp>
        <p:nvSpPr>
          <p:cNvPr id="3" name="Sous-titre 2"/>
          <p:cNvSpPr>
            <a:spLocks noGrp="1"/>
          </p:cNvSpPr>
          <p:nvPr>
            <p:ph type="subTitle" idx="1"/>
          </p:nvPr>
        </p:nvSpPr>
        <p:spPr>
          <a:xfrm>
            <a:off x="3888000" y="3505200"/>
            <a:ext cx="4896000" cy="1861930"/>
          </a:xfrm>
        </p:spPr>
        <p:txBody>
          <a:bodyPr lIns="0" tIns="0" rIns="0" bIns="0">
            <a:noAutofit/>
          </a:bodyPr>
          <a:lstStyle>
            <a:lvl1pPr marL="0" indent="0" algn="l">
              <a:lnSpc>
                <a:spcPts val="3250"/>
              </a:lnSpc>
              <a:spcBef>
                <a:spcPts val="0"/>
              </a:spcBef>
              <a:buNone/>
              <a:defRPr sz="2800" b="1">
                <a:solidFill>
                  <a:srgbClr val="000000"/>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smtClean="0"/>
              <a:t>Cliquez pour modifier le style des sous-titres du masque</a:t>
            </a:r>
            <a:endParaRPr lang="fr-FR" dirty="0"/>
          </a:p>
        </p:txBody>
      </p:sp>
      <p:sp>
        <p:nvSpPr>
          <p:cNvPr id="5" name="Espace réservé du texte 4"/>
          <p:cNvSpPr>
            <a:spLocks noGrp="1"/>
          </p:cNvSpPr>
          <p:nvPr>
            <p:ph type="body" sz="quarter" idx="10"/>
          </p:nvPr>
        </p:nvSpPr>
        <p:spPr>
          <a:xfrm>
            <a:off x="3888000" y="1332000"/>
            <a:ext cx="4896000" cy="802150"/>
          </a:xfrm>
        </p:spPr>
        <p:txBody>
          <a:bodyPr lIns="0" tIns="0" rIns="0" bIns="0">
            <a:normAutofit/>
          </a:bodyPr>
          <a:lstStyle>
            <a:lvl1pPr marL="0" indent="0">
              <a:lnSpc>
                <a:spcPts val="2600"/>
              </a:lnSpc>
              <a:spcBef>
                <a:spcPts val="0"/>
              </a:spcBef>
              <a:buFontTx/>
              <a:buNone/>
              <a:defRPr sz="2000" b="1" i="0">
                <a:solidFill>
                  <a:srgbClr val="0094D4"/>
                </a:solidFill>
                <a:latin typeface="Arial"/>
                <a:cs typeface="Arial"/>
              </a:defRPr>
            </a:lvl1pPr>
            <a:lvl2pPr marL="457200" indent="0">
              <a:buFontTx/>
              <a:buNone/>
              <a:defRPr b="1">
                <a:latin typeface="Arial"/>
                <a:cs typeface="Arial"/>
              </a:defRPr>
            </a:lvl2pPr>
            <a:lvl3pPr marL="914400" indent="0">
              <a:buFontTx/>
              <a:buNone/>
              <a:defRPr b="1">
                <a:latin typeface="Arial"/>
                <a:cs typeface="Arial"/>
              </a:defRPr>
            </a:lvl3pPr>
            <a:lvl4pPr marL="1371600" indent="0">
              <a:buFontTx/>
              <a:buNone/>
              <a:defRPr b="1">
                <a:latin typeface="Arial"/>
                <a:cs typeface="Arial"/>
              </a:defRPr>
            </a:lvl4pPr>
            <a:lvl5pPr marL="1828800" indent="0">
              <a:buFontTx/>
              <a:buNone/>
              <a:defRPr b="1">
                <a:latin typeface="Arial"/>
                <a:cs typeface="Arial"/>
              </a:defRPr>
            </a:lvl5pPr>
          </a:lstStyle>
          <a:p>
            <a:pPr lvl="0"/>
            <a:r>
              <a:rPr lang="fr-FR" dirty="0" smtClean="0"/>
              <a:t>Cliquez pour modifier les styles du texte du masque</a:t>
            </a:r>
          </a:p>
        </p:txBody>
      </p:sp>
      <p:pic>
        <p:nvPicPr>
          <p:cNvPr id="6" name="Image 5" descr="logo-dgccrf-ateliers-blanc.png"/>
          <p:cNvPicPr>
            <a:picLocks noChangeAspect="1"/>
          </p:cNvPicPr>
          <p:nvPr userDrawn="1"/>
        </p:nvPicPr>
        <p:blipFill rotWithShape="1">
          <a:blip r:embed="rId3" cstate="screen">
            <a:extLst>
              <a:ext uri="{28A0092B-C50C-407E-A947-70E740481C1C}">
                <a14:useLocalDpi xmlns:a14="http://schemas.microsoft.com/office/drawing/2010/main"/>
              </a:ext>
            </a:extLst>
          </a:blip>
          <a:srcRect b="31517"/>
          <a:stretch/>
        </p:blipFill>
        <p:spPr>
          <a:xfrm>
            <a:off x="972000" y="864000"/>
            <a:ext cx="1806397" cy="733602"/>
          </a:xfrm>
          <a:prstGeom prst="rect">
            <a:avLst/>
          </a:prstGeom>
        </p:spPr>
      </p:pic>
      <p:pic>
        <p:nvPicPr>
          <p:cNvPr id="9" name="Image 8"/>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681452" y="2641336"/>
            <a:ext cx="2772000" cy="2212763"/>
          </a:xfrm>
          <a:prstGeom prst="rect">
            <a:avLst/>
          </a:prstGeom>
        </p:spPr>
      </p:pic>
    </p:spTree>
    <p:extLst>
      <p:ext uri="{BB962C8B-B14F-4D97-AF65-F5344CB8AC3E}">
        <p14:creationId xmlns:p14="http://schemas.microsoft.com/office/powerpoint/2010/main" val="183084775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3888000" y="1908000"/>
            <a:ext cx="4896000" cy="1282637"/>
          </a:xfrm>
        </p:spPr>
        <p:txBody>
          <a:bodyPr lIns="0" tIns="0" rIns="0" bIns="0" anchor="t">
            <a:noAutofit/>
          </a:bodyPr>
          <a:lstStyle>
            <a:lvl1pPr algn="l">
              <a:lnSpc>
                <a:spcPts val="5000"/>
              </a:lnSpc>
              <a:defRPr sz="4700" b="1">
                <a:latin typeface="Arial"/>
                <a:cs typeface="Arial"/>
              </a:defRPr>
            </a:lvl1pPr>
          </a:lstStyle>
          <a:p>
            <a:r>
              <a:rPr lang="fr-FR" dirty="0" smtClean="0"/>
              <a:t>Cliquez et modifiez le titre</a:t>
            </a:r>
            <a:endParaRPr lang="fr-FR" dirty="0"/>
          </a:p>
        </p:txBody>
      </p:sp>
      <p:sp>
        <p:nvSpPr>
          <p:cNvPr id="3" name="Sous-titre 2"/>
          <p:cNvSpPr>
            <a:spLocks noGrp="1"/>
          </p:cNvSpPr>
          <p:nvPr>
            <p:ph type="subTitle" idx="1"/>
          </p:nvPr>
        </p:nvSpPr>
        <p:spPr>
          <a:xfrm>
            <a:off x="3888000" y="3505200"/>
            <a:ext cx="4896000" cy="1861930"/>
          </a:xfrm>
        </p:spPr>
        <p:txBody>
          <a:bodyPr lIns="0" tIns="0" rIns="0" bIns="0">
            <a:noAutofit/>
          </a:bodyPr>
          <a:lstStyle>
            <a:lvl1pPr marL="0" indent="0" algn="l">
              <a:lnSpc>
                <a:spcPts val="3250"/>
              </a:lnSpc>
              <a:spcBef>
                <a:spcPts val="0"/>
              </a:spcBef>
              <a:buNone/>
              <a:defRPr sz="2800" b="1">
                <a:solidFill>
                  <a:srgbClr val="000000"/>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smtClean="0"/>
              <a:t>Cliquez pour modifier le style des sous-titres du masque</a:t>
            </a:r>
            <a:endParaRPr lang="fr-FR" dirty="0"/>
          </a:p>
        </p:txBody>
      </p:sp>
      <p:sp>
        <p:nvSpPr>
          <p:cNvPr id="5" name="Espace réservé du texte 4"/>
          <p:cNvSpPr>
            <a:spLocks noGrp="1"/>
          </p:cNvSpPr>
          <p:nvPr>
            <p:ph type="body" sz="quarter" idx="10"/>
          </p:nvPr>
        </p:nvSpPr>
        <p:spPr>
          <a:xfrm>
            <a:off x="3888000" y="1332000"/>
            <a:ext cx="4896000" cy="802150"/>
          </a:xfrm>
        </p:spPr>
        <p:txBody>
          <a:bodyPr lIns="0" tIns="0" rIns="0" bIns="0">
            <a:normAutofit/>
          </a:bodyPr>
          <a:lstStyle>
            <a:lvl1pPr marL="0" indent="0">
              <a:lnSpc>
                <a:spcPts val="2600"/>
              </a:lnSpc>
              <a:spcBef>
                <a:spcPts val="0"/>
              </a:spcBef>
              <a:buFontTx/>
              <a:buNone/>
              <a:defRPr sz="2000" b="1" i="0">
                <a:solidFill>
                  <a:srgbClr val="0094D4"/>
                </a:solidFill>
                <a:latin typeface="Arial"/>
                <a:cs typeface="Arial"/>
              </a:defRPr>
            </a:lvl1pPr>
            <a:lvl2pPr marL="457200" indent="0">
              <a:buFontTx/>
              <a:buNone/>
              <a:defRPr b="1">
                <a:latin typeface="Arial"/>
                <a:cs typeface="Arial"/>
              </a:defRPr>
            </a:lvl2pPr>
            <a:lvl3pPr marL="914400" indent="0">
              <a:buFontTx/>
              <a:buNone/>
              <a:defRPr b="1">
                <a:latin typeface="Arial"/>
                <a:cs typeface="Arial"/>
              </a:defRPr>
            </a:lvl3pPr>
            <a:lvl4pPr marL="1371600" indent="0">
              <a:buFontTx/>
              <a:buNone/>
              <a:defRPr b="1">
                <a:latin typeface="Arial"/>
                <a:cs typeface="Arial"/>
              </a:defRPr>
            </a:lvl4pPr>
            <a:lvl5pPr marL="1828800" indent="0">
              <a:buFontTx/>
              <a:buNone/>
              <a:defRPr b="1">
                <a:latin typeface="Arial"/>
                <a:cs typeface="Arial"/>
              </a:defRPr>
            </a:lvl5pPr>
          </a:lstStyle>
          <a:p>
            <a:pPr lvl="0"/>
            <a:r>
              <a:rPr lang="fr-FR" dirty="0" smtClean="0"/>
              <a:t>Cliquez pour modifier les styles du texte du masque</a:t>
            </a:r>
          </a:p>
        </p:txBody>
      </p:sp>
      <p:pic>
        <p:nvPicPr>
          <p:cNvPr id="6" name="Image 5"/>
          <p:cNvPicPr>
            <a:picLocks noChangeAspect="1"/>
          </p:cNvPicPr>
          <p:nvPr userDrawn="1"/>
        </p:nvPicPr>
        <p:blipFill>
          <a:blip r:embed="rId2"/>
          <a:stretch>
            <a:fillRect/>
          </a:stretch>
        </p:blipFill>
        <p:spPr>
          <a:xfrm>
            <a:off x="0" y="0"/>
            <a:ext cx="3467100" cy="6858000"/>
          </a:xfrm>
          <a:prstGeom prst="rect">
            <a:avLst/>
          </a:prstGeom>
        </p:spPr>
      </p:pic>
      <p:pic>
        <p:nvPicPr>
          <p:cNvPr id="7" name="Image 6" descr="logo-dgccrf-ateliers-blanc.png"/>
          <p:cNvPicPr>
            <a:picLocks noChangeAspect="1"/>
          </p:cNvPicPr>
          <p:nvPr userDrawn="1"/>
        </p:nvPicPr>
        <p:blipFill rotWithShape="1">
          <a:blip r:embed="rId3">
            <a:extLst>
              <a:ext uri="{28A0092B-C50C-407E-A947-70E740481C1C}">
                <a14:useLocalDpi xmlns:a14="http://schemas.microsoft.com/office/drawing/2010/main" val="0"/>
              </a:ext>
            </a:extLst>
          </a:blip>
          <a:srcRect b="31517"/>
          <a:stretch/>
        </p:blipFill>
        <p:spPr>
          <a:xfrm>
            <a:off x="738000" y="1908000"/>
            <a:ext cx="1806397" cy="733602"/>
          </a:xfrm>
          <a:prstGeom prst="rect">
            <a:avLst/>
          </a:prstGeom>
        </p:spPr>
      </p:pic>
    </p:spTree>
    <p:extLst>
      <p:ext uri="{BB962C8B-B14F-4D97-AF65-F5344CB8AC3E}">
        <p14:creationId xmlns:p14="http://schemas.microsoft.com/office/powerpoint/2010/main" val="309633241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342000" y="666000"/>
            <a:ext cx="4761948" cy="450880"/>
          </a:xfrm>
        </p:spPr>
        <p:txBody>
          <a:bodyPr lIns="0" tIns="0" rIns="0" bIns="0" anchor="t">
            <a:normAutofit/>
          </a:bodyPr>
          <a:lstStyle>
            <a:lvl1pPr algn="l">
              <a:lnSpc>
                <a:spcPts val="3250"/>
              </a:lnSpc>
              <a:defRPr sz="2800" b="1">
                <a:latin typeface="Arial"/>
                <a:cs typeface="Arial"/>
              </a:defRPr>
            </a:lvl1pPr>
          </a:lstStyle>
          <a:p>
            <a:r>
              <a:rPr lang="fr-FR" dirty="0" smtClean="0"/>
              <a:t>Cliquez et modifiez le titre</a:t>
            </a:r>
            <a:endParaRPr lang="fr-FR" dirty="0"/>
          </a:p>
        </p:txBody>
      </p:sp>
      <p:sp>
        <p:nvSpPr>
          <p:cNvPr id="13" name="Espace réservé du contenu 12"/>
          <p:cNvSpPr>
            <a:spLocks noGrp="1"/>
          </p:cNvSpPr>
          <p:nvPr>
            <p:ph sz="quarter" idx="13"/>
          </p:nvPr>
        </p:nvSpPr>
        <p:spPr>
          <a:xfrm>
            <a:off x="457200" y="6354603"/>
            <a:ext cx="6096000" cy="357188"/>
          </a:xfrm>
        </p:spPr>
        <p:txBody>
          <a:bodyPr lIns="0" tIns="0" rIns="0" bIns="0" anchor="b" anchorCtr="0">
            <a:noAutofit/>
          </a:bodyPr>
          <a:lstStyle>
            <a:lvl1pPr marL="0" indent="0">
              <a:lnSpc>
                <a:spcPts val="960"/>
              </a:lnSpc>
              <a:spcBef>
                <a:spcPts val="0"/>
              </a:spcBef>
              <a:buFontTx/>
              <a:buNone/>
              <a:defRPr sz="800" b="1" cap="all">
                <a:solidFill>
                  <a:srgbClr val="0094D4"/>
                </a:solidFill>
                <a:latin typeface="Arial"/>
                <a:cs typeface="Arial"/>
              </a:defRPr>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a:r>
              <a:rPr lang="fr-FR" dirty="0" smtClean="0"/>
              <a:t>Cliquez pour modifier les styles du texte du masque</a:t>
            </a:r>
          </a:p>
        </p:txBody>
      </p:sp>
      <p:pic>
        <p:nvPicPr>
          <p:cNvPr id="7" name="Image 6"/>
          <p:cNvPicPr>
            <a:picLocks noChangeAspect="1"/>
          </p:cNvPicPr>
          <p:nvPr userDrawn="1"/>
        </p:nvPicPr>
        <p:blipFill>
          <a:blip r:embed="rId2"/>
          <a:stretch>
            <a:fillRect/>
          </a:stretch>
        </p:blipFill>
        <p:spPr>
          <a:xfrm>
            <a:off x="0" y="0"/>
            <a:ext cx="9180000" cy="344250"/>
          </a:xfrm>
          <a:prstGeom prst="rect">
            <a:avLst/>
          </a:prstGeom>
        </p:spPr>
      </p:pic>
      <p:pic>
        <p:nvPicPr>
          <p:cNvPr id="9" name="Image 8"/>
          <p:cNvPicPr>
            <a:picLocks noChangeAspect="1"/>
          </p:cNvPicPr>
          <p:nvPr userDrawn="1"/>
        </p:nvPicPr>
        <p:blipFill>
          <a:blip r:embed="rId3"/>
          <a:stretch>
            <a:fillRect/>
          </a:stretch>
        </p:blipFill>
        <p:spPr>
          <a:xfrm>
            <a:off x="4184650" y="6406991"/>
            <a:ext cx="774700" cy="304800"/>
          </a:xfrm>
          <a:prstGeom prst="rect">
            <a:avLst/>
          </a:prstGeom>
        </p:spPr>
      </p:pic>
      <p:sp>
        <p:nvSpPr>
          <p:cNvPr id="8" name="Espace réservé du contenu 2"/>
          <p:cNvSpPr>
            <a:spLocks noGrp="1"/>
          </p:cNvSpPr>
          <p:nvPr>
            <p:ph idx="1"/>
          </p:nvPr>
        </p:nvSpPr>
        <p:spPr>
          <a:xfrm>
            <a:off x="457200" y="1641102"/>
            <a:ext cx="8169541" cy="3974898"/>
          </a:xfrm>
        </p:spPr>
        <p:txBody>
          <a:bodyPr anchor="ctr"/>
          <a:lstStyle>
            <a:lvl1pPr marL="0" indent="0">
              <a:lnSpc>
                <a:spcPts val="2500"/>
              </a:lnSpc>
              <a:spcBef>
                <a:spcPts val="0"/>
              </a:spcBef>
              <a:buFontTx/>
              <a:buNone/>
              <a:defRPr lang="fr-FR" sz="2000" b="1" i="0" kern="1200" dirty="0" smtClean="0">
                <a:solidFill>
                  <a:srgbClr val="0094D4"/>
                </a:solidFill>
                <a:latin typeface="Arial"/>
                <a:ea typeface="+mn-ea"/>
                <a:cs typeface="Arial"/>
              </a:defRPr>
            </a:lvl1pPr>
            <a:lvl2pPr marL="180000" indent="-180000" algn="l">
              <a:lnSpc>
                <a:spcPts val="2500"/>
              </a:lnSpc>
              <a:spcBef>
                <a:spcPts val="0"/>
              </a:spcBef>
              <a:buClr>
                <a:srgbClr val="0094D4"/>
              </a:buClr>
              <a:buFont typeface="Lucida Grande"/>
              <a:buChar char="­"/>
              <a:defRPr sz="2000">
                <a:latin typeface="Arial"/>
                <a:cs typeface="Arial"/>
              </a:defRPr>
            </a:lvl2pPr>
            <a:lvl3pPr marL="342900" indent="-342900">
              <a:buClr>
                <a:srgbClr val="0094D4"/>
              </a:buClr>
              <a:buSzPct val="110000"/>
              <a:buFont typeface="Lucida Grande"/>
              <a:buChar char="—"/>
              <a:defRPr sz="2000">
                <a:latin typeface="Arial"/>
                <a:cs typeface="Arial"/>
              </a:defRPr>
            </a:lvl3pPr>
            <a:lvl4pPr marL="622300" indent="-176213">
              <a:buClr>
                <a:srgbClr val="0094D4"/>
              </a:buClr>
              <a:buFont typeface="Wingdings" panose="05000000000000000000" pitchFamily="2" charset="2"/>
              <a:buChar char="§"/>
              <a:tabLst/>
              <a:defRPr sz="1500">
                <a:latin typeface="Arial" panose="020B0604020202020204" pitchFamily="34" charset="0"/>
                <a:cs typeface="Arial" panose="020B0604020202020204" pitchFamily="34" charset="0"/>
              </a:defRPr>
            </a:lvl4pPr>
          </a:lstStyle>
          <a:p>
            <a:pPr lvl="0"/>
            <a:r>
              <a:rPr lang="fr-FR" dirty="0" smtClean="0"/>
              <a:t>Cliquez pour modifier les styles du texte du masque</a:t>
            </a:r>
          </a:p>
          <a:p>
            <a:pPr lvl="1"/>
            <a:r>
              <a:rPr lang="fr-FR" dirty="0" smtClean="0"/>
              <a:t>Deuxième niveau</a:t>
            </a:r>
          </a:p>
        </p:txBody>
      </p:sp>
      <p:sp>
        <p:nvSpPr>
          <p:cNvPr id="5" name="ZoneTexte 4"/>
          <p:cNvSpPr txBox="1"/>
          <p:nvPr userDrawn="1"/>
        </p:nvSpPr>
        <p:spPr>
          <a:xfrm>
            <a:off x="7399867" y="6485467"/>
            <a:ext cx="1159933" cy="226324"/>
          </a:xfrm>
          <a:prstGeom prst="rect">
            <a:avLst/>
          </a:prstGeom>
        </p:spPr>
        <p:txBody>
          <a:bodyPr vert="horz" wrap="square" lIns="91440" tIns="45720" rIns="91440" bIns="45720" rtlCol="0">
            <a:noAutofit/>
          </a:bodyPr>
          <a:lstStyle/>
          <a:p>
            <a:pPr algn="r"/>
            <a:fld id="{75C569EF-67FE-4D36-8563-2A3D0F856995}" type="slidenum">
              <a:rPr lang="fr-FR" sz="1100" b="1" smtClean="0">
                <a:solidFill>
                  <a:srgbClr val="0094D4"/>
                </a:solidFill>
                <a:latin typeface="Arial" panose="020B0604020202020204" pitchFamily="34" charset="0"/>
                <a:cs typeface="Arial" panose="020B0604020202020204" pitchFamily="34" charset="0"/>
              </a:rPr>
              <a:pPr algn="r"/>
              <a:t>‹N°›</a:t>
            </a:fld>
            <a:endParaRPr lang="fr-FR" sz="1100" b="1" dirty="0" smtClean="0">
              <a:solidFill>
                <a:srgbClr val="0094D4"/>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6433591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5">
            <a:alphaModFix amt="46000"/>
            <a:lum/>
          </a:blip>
          <a:srcRect/>
          <a:stretch>
            <a:fillRect l="-7000" r="-7000"/>
          </a:stretch>
        </a:blip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et modifiez le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1F1865-30CD-40A0-9421-BF58A525BE6E}" type="datetime1">
              <a:rPr lang="fr-FR" smtClean="0"/>
              <a:t>07/12/2023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ysClr val="windowText" lastClr="000000"/>
                </a:solidFill>
              </a:defRPr>
            </a:lvl1pPr>
          </a:lstStyle>
          <a:p>
            <a:fld id="{920E42BB-39DD-144E-999F-341D95A5B665}" type="slidenum">
              <a:rPr lang="fr-FR" smtClean="0"/>
              <a:pPr/>
              <a:t>‹N°›</a:t>
            </a:fld>
            <a:endParaRPr lang="fr-FR" dirty="0"/>
          </a:p>
        </p:txBody>
      </p:sp>
    </p:spTree>
    <p:extLst>
      <p:ext uri="{BB962C8B-B14F-4D97-AF65-F5344CB8AC3E}">
        <p14:creationId xmlns:p14="http://schemas.microsoft.com/office/powerpoint/2010/main" val="3084525732"/>
      </p:ext>
    </p:extLst>
  </p:cSld>
  <p:clrMap bg1="lt1" tx1="dk1" bg2="lt2" tx2="dk2" accent1="accent1" accent2="accent2" accent3="accent3" accent4="accent4" accent5="accent5" accent6="accent6" hlink="hlink" folHlink="folHlink"/>
  <p:sldLayoutIdLst>
    <p:sldLayoutId id="2147483649" r:id="rId1"/>
    <p:sldLayoutId id="2147483662" r:id="rId2"/>
    <p:sldLayoutId id="2147483664" r:id="rId3"/>
  </p:sldLayoutIdLst>
  <p:timing>
    <p:tnLst>
      <p:par>
        <p:cTn id="1" dur="indefinite" restart="never" nodeType="tmRoot"/>
      </p:par>
    </p:tnLst>
  </p:timing>
  <p:hf sldNum="0"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560064" y="1908000"/>
            <a:ext cx="5474208" cy="2395776"/>
          </a:xfrm>
        </p:spPr>
        <p:txBody>
          <a:bodyPr/>
          <a:lstStyle/>
          <a:p>
            <a:r>
              <a:rPr lang="fr-FR" dirty="0" smtClean="0"/>
              <a:t/>
            </a:r>
            <a:br>
              <a:rPr lang="fr-FR" dirty="0" smtClean="0"/>
            </a:br>
            <a:r>
              <a:rPr lang="fr-FR" dirty="0" smtClean="0"/>
              <a:t>  DDPP ESSONNE</a:t>
            </a:r>
            <a:r>
              <a:rPr lang="fr-FR" dirty="0"/>
              <a:t/>
            </a:r>
            <a:br>
              <a:rPr lang="fr-FR" dirty="0"/>
            </a:br>
            <a:endParaRPr lang="fr-FR" dirty="0"/>
          </a:p>
        </p:txBody>
      </p:sp>
    </p:spTree>
    <p:extLst>
      <p:ext uri="{BB962C8B-B14F-4D97-AF65-F5344CB8AC3E}">
        <p14:creationId xmlns:p14="http://schemas.microsoft.com/office/powerpoint/2010/main" val="19194153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42000" y="666000"/>
            <a:ext cx="8680976" cy="450880"/>
          </a:xfrm>
        </p:spPr>
        <p:txBody>
          <a:bodyPr/>
          <a:lstStyle/>
          <a:p>
            <a:r>
              <a:rPr lang="fr-FR" dirty="0" smtClean="0"/>
              <a:t>             CONCRETEMENT EN DDPP ? Les priorités </a:t>
            </a:r>
            <a:endParaRPr lang="fr-FR" dirty="0"/>
          </a:p>
        </p:txBody>
      </p:sp>
      <p:sp>
        <p:nvSpPr>
          <p:cNvPr id="3" name="Espace réservé du contenu 2"/>
          <p:cNvSpPr>
            <a:spLocks noGrp="1"/>
          </p:cNvSpPr>
          <p:nvPr>
            <p:ph sz="quarter" idx="13"/>
          </p:nvPr>
        </p:nvSpPr>
        <p:spPr/>
        <p:txBody>
          <a:bodyPr/>
          <a:lstStyle/>
          <a:p>
            <a:r>
              <a:rPr lang="fr-FR" dirty="0" smtClean="0"/>
              <a:t>25</a:t>
            </a:r>
          </a:p>
          <a:p>
            <a:endParaRPr lang="fr-FR" dirty="0"/>
          </a:p>
          <a:p>
            <a:endParaRPr lang="fr-FR" dirty="0"/>
          </a:p>
        </p:txBody>
      </p:sp>
      <p:sp>
        <p:nvSpPr>
          <p:cNvPr id="4" name="Espace réservé du contenu 3"/>
          <p:cNvSpPr>
            <a:spLocks noGrp="1"/>
          </p:cNvSpPr>
          <p:nvPr>
            <p:ph idx="1"/>
          </p:nvPr>
        </p:nvSpPr>
        <p:spPr>
          <a:xfrm>
            <a:off x="457200" y="1116880"/>
            <a:ext cx="8169541" cy="4499120"/>
          </a:xfrm>
        </p:spPr>
        <p:txBody>
          <a:bodyPr>
            <a:normAutofit fontScale="62500" lnSpcReduction="20000"/>
          </a:bodyPr>
          <a:lstStyle/>
          <a:p>
            <a:r>
              <a:rPr lang="fr-FR" dirty="0" smtClean="0">
                <a:solidFill>
                  <a:srgbClr val="000000"/>
                </a:solidFill>
              </a:rPr>
              <a:t>Forte mobilisation sur la question du pouvoir d’achat : contrôle des engagements de la grande distribution dans le cadre du trimestre puis du semestre anti-inflation, enquêtes </a:t>
            </a:r>
            <a:r>
              <a:rPr lang="fr-FR" dirty="0" err="1" smtClean="0">
                <a:solidFill>
                  <a:srgbClr val="000000"/>
                </a:solidFill>
              </a:rPr>
              <a:t>shrinkflation</a:t>
            </a:r>
            <a:endParaRPr lang="fr-FR" dirty="0" smtClean="0">
              <a:solidFill>
                <a:srgbClr val="000000"/>
              </a:solidFill>
            </a:endParaRPr>
          </a:p>
          <a:p>
            <a:endParaRPr lang="fr-FR" dirty="0">
              <a:solidFill>
                <a:srgbClr val="000000"/>
              </a:solidFill>
            </a:endParaRPr>
          </a:p>
          <a:p>
            <a:r>
              <a:rPr lang="fr-FR" dirty="0" smtClean="0">
                <a:solidFill>
                  <a:srgbClr val="000000"/>
                </a:solidFill>
              </a:rPr>
              <a:t>Transition écologique: enquêtes rénovation énergétique, sincérité des allégations environnementales, affichage des indices de </a:t>
            </a:r>
            <a:r>
              <a:rPr lang="fr-FR" dirty="0" err="1" smtClean="0">
                <a:solidFill>
                  <a:srgbClr val="000000"/>
                </a:solidFill>
              </a:rPr>
              <a:t>réparabilité</a:t>
            </a:r>
            <a:r>
              <a:rPr lang="fr-FR" dirty="0">
                <a:solidFill>
                  <a:srgbClr val="000000"/>
                </a:solidFill>
              </a:rPr>
              <a:t> </a:t>
            </a:r>
            <a:r>
              <a:rPr lang="fr-FR" dirty="0" smtClean="0">
                <a:solidFill>
                  <a:srgbClr val="000000"/>
                </a:solidFill>
              </a:rPr>
              <a:t>et de consommation énergétique</a:t>
            </a:r>
          </a:p>
          <a:p>
            <a:endParaRPr lang="fr-FR" dirty="0">
              <a:solidFill>
                <a:srgbClr val="000000"/>
              </a:solidFill>
            </a:endParaRPr>
          </a:p>
          <a:p>
            <a:r>
              <a:rPr lang="fr-FR" dirty="0" smtClean="0">
                <a:solidFill>
                  <a:srgbClr val="000000"/>
                </a:solidFill>
              </a:rPr>
              <a:t>Accompagnement du développement du numérique et protection des consommateurs les plus vulnérables : contrôles des pratiques commerciales des influenceurs, des sites de </a:t>
            </a:r>
            <a:r>
              <a:rPr lang="fr-FR" dirty="0" err="1" smtClean="0">
                <a:solidFill>
                  <a:srgbClr val="000000"/>
                </a:solidFill>
              </a:rPr>
              <a:t>dropshipping</a:t>
            </a:r>
            <a:r>
              <a:rPr lang="fr-FR" dirty="0" smtClean="0">
                <a:solidFill>
                  <a:srgbClr val="000000"/>
                </a:solidFill>
              </a:rPr>
              <a:t>, sécurité et conformité des produits vendus en ligne, téléconsultation en matière de santé</a:t>
            </a:r>
          </a:p>
          <a:p>
            <a:endParaRPr lang="fr-FR" dirty="0">
              <a:solidFill>
                <a:srgbClr val="000000"/>
              </a:solidFill>
            </a:endParaRPr>
          </a:p>
          <a:p>
            <a:r>
              <a:rPr lang="fr-FR" dirty="0" smtClean="0">
                <a:solidFill>
                  <a:srgbClr val="000000"/>
                </a:solidFill>
              </a:rPr>
              <a:t>Enquêtes sur des risques ou secteurs émergents ou en plein essor:</a:t>
            </a:r>
          </a:p>
          <a:p>
            <a:r>
              <a:rPr lang="fr-FR" dirty="0" smtClean="0">
                <a:solidFill>
                  <a:srgbClr val="000000"/>
                </a:solidFill>
              </a:rPr>
              <a:t>Économie circulaire, collecte et recyclage des déchets, produits </a:t>
            </a:r>
            <a:r>
              <a:rPr lang="fr-FR" dirty="0" err="1" smtClean="0">
                <a:solidFill>
                  <a:srgbClr val="000000"/>
                </a:solidFill>
              </a:rPr>
              <a:t>végans</a:t>
            </a:r>
            <a:r>
              <a:rPr lang="fr-FR" dirty="0" smtClean="0">
                <a:solidFill>
                  <a:srgbClr val="000000"/>
                </a:solidFill>
              </a:rPr>
              <a:t>, grands évènements sportifs, préparation JO et PARALYMPIQUES</a:t>
            </a:r>
          </a:p>
        </p:txBody>
      </p:sp>
    </p:spTree>
    <p:extLst>
      <p:ext uri="{BB962C8B-B14F-4D97-AF65-F5344CB8AC3E}">
        <p14:creationId xmlns:p14="http://schemas.microsoft.com/office/powerpoint/2010/main" val="14467128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p:txBody>
          <a:bodyPr/>
          <a:lstStyle/>
          <a:p>
            <a:endParaRPr lang="fr-FR"/>
          </a:p>
        </p:txBody>
      </p:sp>
      <p:sp>
        <p:nvSpPr>
          <p:cNvPr id="4" name="Espace réservé du contenu 3"/>
          <p:cNvSpPr>
            <a:spLocks noGrp="1"/>
          </p:cNvSpPr>
          <p:nvPr>
            <p:ph idx="1"/>
          </p:nvPr>
        </p:nvSpPr>
        <p:spPr>
          <a:xfrm>
            <a:off x="457200" y="658369"/>
            <a:ext cx="8169541" cy="5150760"/>
          </a:xfrm>
        </p:spPr>
        <p:txBody>
          <a:bodyPr>
            <a:normAutofit/>
          </a:bodyPr>
          <a:lstStyle/>
          <a:p>
            <a:r>
              <a:rPr lang="fr-FR" dirty="0" smtClean="0">
                <a:solidFill>
                  <a:srgbClr val="000000"/>
                </a:solidFill>
              </a:rPr>
              <a:t>SIGNAL ET REPONSE CONSO POUR UN MEILLEUR ACCUEIL DES USAGERS</a:t>
            </a:r>
          </a:p>
          <a:p>
            <a:endParaRPr lang="fr-FR" dirty="0">
              <a:solidFill>
                <a:srgbClr val="000000"/>
              </a:solidFill>
            </a:endParaRPr>
          </a:p>
          <a:p>
            <a:r>
              <a:rPr lang="fr-FR" dirty="0" smtClean="0">
                <a:solidFill>
                  <a:srgbClr val="000000"/>
                </a:solidFill>
              </a:rPr>
              <a:t>Lancé en 2020, </a:t>
            </a:r>
            <a:r>
              <a:rPr lang="fr-FR" dirty="0" err="1" smtClean="0">
                <a:solidFill>
                  <a:srgbClr val="000000"/>
                </a:solidFill>
              </a:rPr>
              <a:t>SignalConso</a:t>
            </a:r>
            <a:r>
              <a:rPr lang="fr-FR" dirty="0" smtClean="0">
                <a:solidFill>
                  <a:srgbClr val="000000"/>
                </a:solidFill>
              </a:rPr>
              <a:t> est une plateforme internet qui permet aux consommateurs de signaler les problèmes qu’ils rencontrent.</a:t>
            </a:r>
          </a:p>
          <a:p>
            <a:r>
              <a:rPr lang="fr-FR" dirty="0" smtClean="0">
                <a:solidFill>
                  <a:srgbClr val="000000"/>
                </a:solidFill>
              </a:rPr>
              <a:t>Le signalement est transmis au professionnel pour qu’il y réponde et corrige la situation le cas échéant.</a:t>
            </a:r>
          </a:p>
          <a:p>
            <a:r>
              <a:rPr lang="fr-FR" dirty="0" smtClean="0">
                <a:solidFill>
                  <a:srgbClr val="000000"/>
                </a:solidFill>
              </a:rPr>
              <a:t>265 000 consommateurs ont déposé plus de 400 000 signalements sur la plateforme </a:t>
            </a:r>
            <a:r>
              <a:rPr lang="fr-FR" dirty="0" err="1" smtClean="0">
                <a:solidFill>
                  <a:srgbClr val="000000"/>
                </a:solidFill>
              </a:rPr>
              <a:t>SignalConso</a:t>
            </a:r>
            <a:r>
              <a:rPr lang="fr-FR" dirty="0" smtClean="0">
                <a:solidFill>
                  <a:srgbClr val="000000"/>
                </a:solidFill>
              </a:rPr>
              <a:t> depuis sa création en 2020</a:t>
            </a:r>
          </a:p>
          <a:p>
            <a:r>
              <a:rPr lang="fr-FR" dirty="0" err="1" smtClean="0">
                <a:solidFill>
                  <a:srgbClr val="000000"/>
                </a:solidFill>
              </a:rPr>
              <a:t>RéponseConso</a:t>
            </a:r>
            <a:r>
              <a:rPr lang="fr-FR" dirty="0" smtClean="0">
                <a:solidFill>
                  <a:srgbClr val="000000"/>
                </a:solidFill>
              </a:rPr>
              <a:t> traite les appels téléphoniques, les courriers et courriels transmis par les consommateurs via </a:t>
            </a:r>
            <a:r>
              <a:rPr lang="fr-FR" dirty="0" err="1" smtClean="0">
                <a:solidFill>
                  <a:srgbClr val="000000"/>
                </a:solidFill>
              </a:rPr>
              <a:t>SignalConso</a:t>
            </a:r>
            <a:endParaRPr lang="fr-FR" dirty="0" smtClean="0">
              <a:solidFill>
                <a:srgbClr val="000000"/>
              </a:solidFill>
            </a:endParaRPr>
          </a:p>
        </p:txBody>
      </p:sp>
    </p:spTree>
    <p:extLst>
      <p:ext uri="{BB962C8B-B14F-4D97-AF65-F5344CB8AC3E}">
        <p14:creationId xmlns:p14="http://schemas.microsoft.com/office/powerpoint/2010/main" val="37206457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42000" y="666000"/>
            <a:ext cx="8035518" cy="450880"/>
          </a:xfrm>
        </p:spPr>
        <p:txBody>
          <a:bodyPr>
            <a:normAutofit/>
          </a:bodyPr>
          <a:lstStyle/>
          <a:p>
            <a:r>
              <a:rPr lang="fr-FR" dirty="0" smtClean="0"/>
              <a:t>              </a:t>
            </a:r>
            <a:endParaRPr lang="fr-FR" dirty="0"/>
          </a:p>
        </p:txBody>
      </p:sp>
      <p:sp>
        <p:nvSpPr>
          <p:cNvPr id="3" name="Rectangle 2"/>
          <p:cNvSpPr/>
          <p:nvPr/>
        </p:nvSpPr>
        <p:spPr>
          <a:xfrm>
            <a:off x="2286000" y="1582341"/>
            <a:ext cx="4572000" cy="369332"/>
          </a:xfrm>
          <a:prstGeom prst="rect">
            <a:avLst/>
          </a:prstGeom>
        </p:spPr>
        <p:txBody>
          <a:bodyPr>
            <a:spAutoFit/>
          </a:bodyPr>
          <a:lstStyle/>
          <a:p>
            <a:r>
              <a:rPr lang="fr-FR" smtClean="0"/>
              <a:t>TEMPS FORTS – ENQUETES MARQUANTES</a:t>
            </a:r>
            <a:endParaRPr lang="fr-FR" dirty="0"/>
          </a:p>
        </p:txBody>
      </p:sp>
    </p:spTree>
    <p:extLst>
      <p:ext uri="{BB962C8B-B14F-4D97-AF65-F5344CB8AC3E}">
        <p14:creationId xmlns:p14="http://schemas.microsoft.com/office/powerpoint/2010/main" val="11769455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3913632" y="390144"/>
            <a:ext cx="5145024" cy="6571488"/>
          </a:xfrm>
          <a:prstGeom prst="rect">
            <a:avLst/>
          </a:prstGeom>
        </p:spPr>
        <p:txBody>
          <a:bodyPr vert="horz" wrap="square" lIns="91440" tIns="45720" rIns="91440" bIns="45720" rtlCol="0">
            <a:noAutofit/>
          </a:bodyPr>
          <a:lstStyle/>
          <a:p>
            <a:endParaRPr lang="fr-FR" sz="2400" b="1" dirty="0" smtClean="0"/>
          </a:p>
          <a:p>
            <a:r>
              <a:rPr lang="fr-FR" sz="2400" b="1" dirty="0" smtClean="0"/>
              <a:t>HISTORIQUE :</a:t>
            </a:r>
          </a:p>
          <a:p>
            <a:endParaRPr lang="fr-FR" sz="2400" b="1" dirty="0"/>
          </a:p>
          <a:p>
            <a:r>
              <a:rPr lang="fr-FR" sz="2400" b="1" dirty="0" smtClean="0"/>
              <a:t>Le 1</a:t>
            </a:r>
            <a:r>
              <a:rPr lang="fr-FR" sz="2400" b="1" baseline="30000" dirty="0" smtClean="0"/>
              <a:t>er</a:t>
            </a:r>
            <a:r>
              <a:rPr lang="fr-FR" sz="2400" b="1" dirty="0" smtClean="0"/>
              <a:t> janvier 2010, dans le cadre de la réforme générale des politiques publiques (RGPP) les DDPP ont remplacé diverses directions préexistantes notamment :</a:t>
            </a:r>
          </a:p>
          <a:p>
            <a:pPr marL="342900" indent="-342900">
              <a:buFontTx/>
              <a:buChar char="-"/>
            </a:pPr>
            <a:r>
              <a:rPr lang="fr-FR" sz="2400" b="1" dirty="0" smtClean="0"/>
              <a:t>Les directions départementales des services vétérinaires (DSV)</a:t>
            </a:r>
          </a:p>
          <a:p>
            <a:pPr marL="342900" indent="-342900">
              <a:buFontTx/>
              <a:buChar char="-"/>
            </a:pPr>
            <a:r>
              <a:rPr lang="fr-FR" sz="2400" b="1" dirty="0" smtClean="0"/>
              <a:t>Les directions départementales de la concurrence, de la consommation et de la répression des fraudes (DDCCRF)</a:t>
            </a:r>
          </a:p>
          <a:p>
            <a:r>
              <a:rPr lang="fr-FR" sz="2400" b="1" dirty="0" smtClean="0"/>
              <a:t>Les DDPP sont désormais placées </a:t>
            </a:r>
            <a:r>
              <a:rPr lang="fr-FR" sz="2400" b="1" dirty="0"/>
              <a:t>sous l’autorité du préfet de département.</a:t>
            </a:r>
          </a:p>
          <a:p>
            <a:pPr marL="342900" indent="-342900">
              <a:buFontTx/>
              <a:buChar char="-"/>
            </a:pPr>
            <a:endParaRPr lang="fr-FR" sz="2400" b="1" dirty="0"/>
          </a:p>
          <a:p>
            <a:pPr marL="342900" indent="-342900">
              <a:buFontTx/>
              <a:buChar char="-"/>
            </a:pPr>
            <a:endParaRPr lang="fr-FR" sz="2400" b="1" dirty="0" smtClean="0"/>
          </a:p>
          <a:p>
            <a:endParaRPr lang="fr-FR" sz="2400" b="1" dirty="0" smtClean="0"/>
          </a:p>
          <a:p>
            <a:endParaRPr lang="fr-FR" sz="2400" b="1" dirty="0" smtClean="0"/>
          </a:p>
        </p:txBody>
      </p:sp>
      <p:sp>
        <p:nvSpPr>
          <p:cNvPr id="8" name="ZoneTexte 7"/>
          <p:cNvSpPr txBox="1"/>
          <p:nvPr/>
        </p:nvSpPr>
        <p:spPr>
          <a:xfrm>
            <a:off x="3706368" y="1645920"/>
            <a:ext cx="4450080" cy="4425696"/>
          </a:xfrm>
          <a:prstGeom prst="rect">
            <a:avLst/>
          </a:prstGeom>
        </p:spPr>
        <p:txBody>
          <a:bodyPr vert="horz" wrap="square" lIns="91440" tIns="45720" rIns="91440" bIns="45720" rtlCol="0">
            <a:noAutofit/>
          </a:bodyPr>
          <a:lstStyle/>
          <a:p>
            <a:endParaRPr lang="fr-FR" sz="1400" b="1" dirty="0" smtClean="0"/>
          </a:p>
        </p:txBody>
      </p:sp>
    </p:spTree>
    <p:extLst>
      <p:ext uri="{BB962C8B-B14F-4D97-AF65-F5344CB8AC3E}">
        <p14:creationId xmlns:p14="http://schemas.microsoft.com/office/powerpoint/2010/main" val="15141399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97536" y="800470"/>
            <a:ext cx="8938888" cy="5264153"/>
          </a:xfrm>
        </p:spPr>
        <p:txBody>
          <a:bodyPr/>
          <a:lstStyle/>
          <a:p>
            <a:pPr algn="ctr"/>
            <a:r>
              <a:rPr lang="fr-FR" dirty="0" smtClean="0"/>
              <a:t>96 DDPP et DDETS-PP en Métropole</a:t>
            </a:r>
            <a:endParaRPr lang="fr-FR" dirty="0"/>
          </a:p>
        </p:txBody>
      </p:sp>
      <p:sp>
        <p:nvSpPr>
          <p:cNvPr id="7" name="Espace réservé du contenu 6"/>
          <p:cNvSpPr>
            <a:spLocks noGrp="1"/>
          </p:cNvSpPr>
          <p:nvPr>
            <p:ph sz="quarter" idx="13"/>
          </p:nvPr>
        </p:nvSpPr>
        <p:spPr/>
        <p:txBody>
          <a:bodyPr/>
          <a:lstStyle/>
          <a:p>
            <a:endParaRPr lang="fr-FR" dirty="0"/>
          </a:p>
        </p:txBody>
      </p:sp>
      <p:sp>
        <p:nvSpPr>
          <p:cNvPr id="6" name="Espace réservé du contenu 5"/>
          <p:cNvSpPr>
            <a:spLocks noGrp="1"/>
          </p:cNvSpPr>
          <p:nvPr>
            <p:ph idx="1"/>
          </p:nvPr>
        </p:nvSpPr>
        <p:spPr>
          <a:xfrm>
            <a:off x="457200" y="558350"/>
            <a:ext cx="8169541" cy="5057650"/>
          </a:xfrm>
        </p:spPr>
        <p:txBody>
          <a:bodyPr>
            <a:normAutofit fontScale="70000" lnSpcReduction="20000"/>
          </a:bodyPr>
          <a:lstStyle/>
          <a:p>
            <a:r>
              <a:rPr lang="fr-FR" dirty="0" smtClean="0">
                <a:solidFill>
                  <a:srgbClr val="000000"/>
                </a:solidFill>
              </a:rPr>
              <a:t> </a:t>
            </a:r>
          </a:p>
          <a:p>
            <a:endParaRPr lang="fr-FR" sz="2100" dirty="0" smtClean="0">
              <a:solidFill>
                <a:srgbClr val="000000"/>
              </a:solidFill>
            </a:endParaRPr>
          </a:p>
          <a:p>
            <a:r>
              <a:rPr lang="fr-FR" sz="2100" dirty="0" smtClean="0">
                <a:solidFill>
                  <a:srgbClr val="000000"/>
                </a:solidFill>
              </a:rPr>
              <a:t>                                         6 DANS LES </a:t>
            </a:r>
            <a:r>
              <a:rPr lang="fr-FR" dirty="0" smtClean="0">
                <a:solidFill>
                  <a:srgbClr val="000000"/>
                </a:solidFill>
              </a:rPr>
              <a:t>DOM-TOM</a:t>
            </a:r>
          </a:p>
          <a:p>
            <a:endParaRPr lang="fr-FR" dirty="0" smtClean="0">
              <a:solidFill>
                <a:srgbClr val="000000"/>
              </a:solidFill>
            </a:endParaRPr>
          </a:p>
          <a:p>
            <a:r>
              <a:rPr lang="fr-FR" dirty="0" smtClean="0">
                <a:solidFill>
                  <a:srgbClr val="000000"/>
                </a:solidFill>
              </a:rPr>
              <a:t>A </a:t>
            </a:r>
            <a:r>
              <a:rPr lang="fr-FR" dirty="0">
                <a:solidFill>
                  <a:srgbClr val="000000"/>
                </a:solidFill>
              </a:rPr>
              <a:t>une exception près, chaque département de plus de 400 000 habitants a sa DDPP tandis que les départements les moins peuplés ont une DDCSPP qui fusionne les services de Protection des populations et de Cohésion sociale</a:t>
            </a:r>
            <a:r>
              <a:rPr lang="fr-FR" dirty="0" smtClean="0">
                <a:solidFill>
                  <a:srgbClr val="000000"/>
                </a:solidFill>
              </a:rPr>
              <a:t>.</a:t>
            </a:r>
          </a:p>
          <a:p>
            <a:endParaRPr lang="fr-FR" dirty="0" smtClean="0">
              <a:solidFill>
                <a:srgbClr val="000000"/>
              </a:solidFill>
            </a:endParaRPr>
          </a:p>
          <a:p>
            <a:r>
              <a:rPr lang="fr-FR" dirty="0" smtClean="0">
                <a:solidFill>
                  <a:srgbClr val="000000"/>
                </a:solidFill>
              </a:rPr>
              <a:t>Depuis le 1</a:t>
            </a:r>
            <a:r>
              <a:rPr lang="fr-FR" baseline="30000" dirty="0" smtClean="0">
                <a:solidFill>
                  <a:srgbClr val="000000"/>
                </a:solidFill>
              </a:rPr>
              <a:t>er</a:t>
            </a:r>
            <a:r>
              <a:rPr lang="fr-FR" dirty="0" smtClean="0">
                <a:solidFill>
                  <a:srgbClr val="000000"/>
                </a:solidFill>
              </a:rPr>
              <a:t> avril 2021, les DDCSPP sont fusionnées avec les unités départementales de la direction régionale des entreprises, de la concurrence, de la consommation, du travail et de l’emploi (UD DIRECCTE) pour former les directions départementales de l’emploi, du travail, des solidarités et de la protection des populations (DDETSPP).</a:t>
            </a:r>
          </a:p>
          <a:p>
            <a:endParaRPr lang="fr-FR" dirty="0">
              <a:solidFill>
                <a:srgbClr val="000000"/>
              </a:solidFill>
            </a:endParaRPr>
          </a:p>
          <a:p>
            <a:r>
              <a:rPr lang="fr-FR" dirty="0" smtClean="0">
                <a:solidFill>
                  <a:srgbClr val="000000"/>
                </a:solidFill>
              </a:rPr>
              <a:t>Les DDPP mettent en œuvre les politiques publiques relatives à la protection économique et la sécurité des consommateurs .</a:t>
            </a:r>
            <a:endParaRPr lang="fr-FR" dirty="0">
              <a:solidFill>
                <a:srgbClr val="000000"/>
              </a:solidFill>
            </a:endParaRPr>
          </a:p>
          <a:p>
            <a:endParaRPr lang="fr-FR" dirty="0"/>
          </a:p>
        </p:txBody>
      </p:sp>
    </p:spTree>
    <p:extLst>
      <p:ext uri="{BB962C8B-B14F-4D97-AF65-F5344CB8AC3E}">
        <p14:creationId xmlns:p14="http://schemas.microsoft.com/office/powerpoint/2010/main" val="5878230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87506" y="793377"/>
            <a:ext cx="7484078" cy="730623"/>
          </a:xfrm>
        </p:spPr>
        <p:txBody>
          <a:bodyPr>
            <a:normAutofit/>
          </a:bodyPr>
          <a:lstStyle/>
          <a:p>
            <a:r>
              <a:rPr lang="fr-FR" dirty="0" smtClean="0"/>
              <a:t>                    MISSIONS DE LA DDPP</a:t>
            </a:r>
            <a:endParaRPr lang="fr-FR" dirty="0"/>
          </a:p>
        </p:txBody>
      </p:sp>
      <p:sp>
        <p:nvSpPr>
          <p:cNvPr id="3" name="Espace réservé du contenu 2"/>
          <p:cNvSpPr>
            <a:spLocks noGrp="1"/>
          </p:cNvSpPr>
          <p:nvPr>
            <p:ph sz="quarter" idx="13"/>
          </p:nvPr>
        </p:nvSpPr>
        <p:spPr/>
        <p:txBody>
          <a:bodyPr/>
          <a:lstStyle/>
          <a:p>
            <a:endParaRPr lang="fr-FR"/>
          </a:p>
        </p:txBody>
      </p:sp>
      <p:sp>
        <p:nvSpPr>
          <p:cNvPr id="4" name="Espace réservé du contenu 3"/>
          <p:cNvSpPr>
            <a:spLocks noGrp="1"/>
          </p:cNvSpPr>
          <p:nvPr>
            <p:ph idx="1"/>
          </p:nvPr>
        </p:nvSpPr>
        <p:spPr>
          <a:xfrm>
            <a:off x="457200" y="1280160"/>
            <a:ext cx="8169541" cy="4690333"/>
          </a:xfrm>
        </p:spPr>
        <p:txBody>
          <a:bodyPr>
            <a:normAutofit fontScale="25000" lnSpcReduction="20000"/>
          </a:bodyPr>
          <a:lstStyle/>
          <a:p>
            <a:endParaRPr lang="fr-FR" dirty="0" smtClean="0">
              <a:solidFill>
                <a:srgbClr val="000000"/>
              </a:solidFill>
            </a:endParaRPr>
          </a:p>
          <a:p>
            <a:endParaRPr lang="fr-FR" dirty="0">
              <a:solidFill>
                <a:srgbClr val="000000"/>
              </a:solidFill>
            </a:endParaRPr>
          </a:p>
          <a:p>
            <a:endParaRPr lang="fr-FR" dirty="0" smtClean="0">
              <a:solidFill>
                <a:srgbClr val="000000"/>
              </a:solidFill>
            </a:endParaRPr>
          </a:p>
          <a:p>
            <a:endParaRPr lang="fr-FR" dirty="0" smtClean="0">
              <a:solidFill>
                <a:srgbClr val="000000"/>
              </a:solidFill>
            </a:endParaRPr>
          </a:p>
          <a:p>
            <a:endParaRPr lang="fr-FR" sz="6200" dirty="0" smtClean="0">
              <a:solidFill>
                <a:srgbClr val="000000"/>
              </a:solidFill>
            </a:endParaRPr>
          </a:p>
          <a:p>
            <a:endParaRPr lang="fr-FR" sz="6200" dirty="0" smtClean="0">
              <a:solidFill>
                <a:srgbClr val="000000"/>
              </a:solidFill>
            </a:endParaRPr>
          </a:p>
          <a:p>
            <a:endParaRPr lang="fr-FR" sz="6200" dirty="0">
              <a:solidFill>
                <a:srgbClr val="000000"/>
              </a:solidFill>
            </a:endParaRPr>
          </a:p>
          <a:p>
            <a:r>
              <a:rPr lang="fr-FR" sz="6200" dirty="0" smtClean="0">
                <a:solidFill>
                  <a:srgbClr val="000000"/>
                </a:solidFill>
              </a:rPr>
              <a:t>DANS QUEL DOMAINE ?</a:t>
            </a:r>
            <a:endParaRPr lang="fr-FR" sz="6200" dirty="0">
              <a:solidFill>
                <a:srgbClr val="000000"/>
              </a:solidFill>
            </a:endParaRPr>
          </a:p>
          <a:p>
            <a:pPr marL="342900" indent="-342900">
              <a:buFontTx/>
              <a:buChar char="-"/>
            </a:pPr>
            <a:endParaRPr lang="fr-FR" sz="5000" dirty="0" smtClean="0">
              <a:solidFill>
                <a:srgbClr val="000000"/>
              </a:solidFill>
            </a:endParaRPr>
          </a:p>
          <a:p>
            <a:pPr marL="342900" indent="-342900">
              <a:buFontTx/>
              <a:buChar char="-"/>
            </a:pPr>
            <a:r>
              <a:rPr lang="fr-FR" sz="5000" dirty="0" smtClean="0">
                <a:solidFill>
                  <a:srgbClr val="FF0000"/>
                </a:solidFill>
              </a:rPr>
              <a:t>Qualité et sécurité de l’alimentation</a:t>
            </a:r>
            <a:r>
              <a:rPr lang="fr-FR" sz="5000" dirty="0">
                <a:solidFill>
                  <a:srgbClr val="FF0000"/>
                </a:solidFill>
              </a:rPr>
              <a:t>  </a:t>
            </a:r>
            <a:r>
              <a:rPr lang="fr-FR" sz="5000" i="1" dirty="0" smtClean="0">
                <a:solidFill>
                  <a:srgbClr val="000000"/>
                </a:solidFill>
              </a:rPr>
              <a:t>: inspection permanente de salubrité des viandes dans les abattoirs du département et les entreprises agro-alimentaires et de restauration et prévention des risques sanitaires</a:t>
            </a:r>
          </a:p>
          <a:p>
            <a:pPr marL="342900" indent="-342900">
              <a:buFontTx/>
              <a:buChar char="-"/>
            </a:pPr>
            <a:r>
              <a:rPr lang="fr-FR" sz="5000" dirty="0" smtClean="0">
                <a:solidFill>
                  <a:srgbClr val="FF0000"/>
                </a:solidFill>
              </a:rPr>
              <a:t>Protection de la santé des animaux </a:t>
            </a:r>
            <a:r>
              <a:rPr lang="fr-FR" sz="5000" dirty="0" smtClean="0">
                <a:solidFill>
                  <a:srgbClr val="000000"/>
                </a:solidFill>
              </a:rPr>
              <a:t>de rente, domestiques et de la faune sauvage captive </a:t>
            </a:r>
            <a:r>
              <a:rPr lang="fr-FR" sz="5000" i="1" dirty="0" smtClean="0">
                <a:solidFill>
                  <a:srgbClr val="000000"/>
                </a:solidFill>
              </a:rPr>
              <a:t>: veille sanitaire dans les élevages, intervention en cas de crise sanitaire majeure</a:t>
            </a:r>
          </a:p>
          <a:p>
            <a:pPr marL="342900" indent="-342900">
              <a:buFontTx/>
              <a:buChar char="-"/>
            </a:pPr>
            <a:r>
              <a:rPr lang="fr-FR" sz="5000" dirty="0" smtClean="0">
                <a:solidFill>
                  <a:srgbClr val="FF0000"/>
                </a:solidFill>
              </a:rPr>
              <a:t>Protection économique des consommateurs et régulation des marchés </a:t>
            </a:r>
            <a:r>
              <a:rPr lang="fr-FR" sz="5000" dirty="0" smtClean="0">
                <a:solidFill>
                  <a:srgbClr val="000000"/>
                </a:solidFill>
              </a:rPr>
              <a:t>: </a:t>
            </a:r>
            <a:r>
              <a:rPr lang="fr-FR" sz="5000" i="1" dirty="0" smtClean="0">
                <a:solidFill>
                  <a:srgbClr val="000000"/>
                </a:solidFill>
              </a:rPr>
              <a:t>s’assure que les informations commerciales délivrées aux consommateurs sont claires et honnêtes et que les pratiques des professionnels sont loyales </a:t>
            </a:r>
          </a:p>
          <a:p>
            <a:pPr marL="342900" indent="-342900">
              <a:buFontTx/>
              <a:buChar char="-"/>
            </a:pPr>
            <a:r>
              <a:rPr lang="fr-FR" sz="5000" dirty="0" smtClean="0">
                <a:solidFill>
                  <a:srgbClr val="FF0000"/>
                </a:solidFill>
              </a:rPr>
              <a:t>Qualité et sécurité des produits non alimentaires et des services </a:t>
            </a:r>
            <a:r>
              <a:rPr lang="fr-FR" sz="5000" dirty="0" smtClean="0">
                <a:solidFill>
                  <a:srgbClr val="000000"/>
                </a:solidFill>
              </a:rPr>
              <a:t>: </a:t>
            </a:r>
            <a:r>
              <a:rPr lang="fr-FR" sz="5000" i="1" dirty="0" smtClean="0">
                <a:solidFill>
                  <a:srgbClr val="000000"/>
                </a:solidFill>
              </a:rPr>
              <a:t>veille au respect des normes de sécurité à tous les stades de la commercialisation des produits et gère les alertes et les retraits-rappels de produits non conformes ou dangereux</a:t>
            </a:r>
          </a:p>
          <a:p>
            <a:endParaRPr lang="fr-FR" dirty="0">
              <a:solidFill>
                <a:srgbClr val="000000"/>
              </a:solidFill>
            </a:endParaRPr>
          </a:p>
          <a:p>
            <a:endParaRPr lang="fr-FR" dirty="0" smtClean="0">
              <a:solidFill>
                <a:srgbClr val="000000"/>
              </a:solidFill>
            </a:endParaRPr>
          </a:p>
          <a:p>
            <a:endParaRPr lang="fr-FR" dirty="0">
              <a:solidFill>
                <a:srgbClr val="000000"/>
              </a:solidFill>
            </a:endParaRPr>
          </a:p>
          <a:p>
            <a:endParaRPr lang="fr-FR" dirty="0" smtClean="0">
              <a:solidFill>
                <a:srgbClr val="000000"/>
              </a:solidFill>
            </a:endParaRPr>
          </a:p>
          <a:p>
            <a:endParaRPr lang="fr-FR" dirty="0">
              <a:solidFill>
                <a:srgbClr val="000000"/>
              </a:solidFill>
            </a:endParaRPr>
          </a:p>
          <a:p>
            <a:endParaRPr lang="fr-FR" dirty="0" smtClean="0">
              <a:solidFill>
                <a:srgbClr val="000000"/>
              </a:solidFill>
            </a:endParaRPr>
          </a:p>
          <a:p>
            <a:endParaRPr lang="fr-FR" dirty="0">
              <a:solidFill>
                <a:srgbClr val="000000"/>
              </a:solidFill>
            </a:endParaRPr>
          </a:p>
          <a:p>
            <a:endParaRPr lang="fr-FR" dirty="0">
              <a:solidFill>
                <a:srgbClr val="000000"/>
              </a:solidFill>
            </a:endParaRPr>
          </a:p>
        </p:txBody>
      </p:sp>
    </p:spTree>
    <p:extLst>
      <p:ext uri="{BB962C8B-B14F-4D97-AF65-F5344CB8AC3E}">
        <p14:creationId xmlns:p14="http://schemas.microsoft.com/office/powerpoint/2010/main" val="40254271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41999" y="666000"/>
            <a:ext cx="8284741" cy="450880"/>
          </a:xfrm>
        </p:spPr>
        <p:txBody>
          <a:bodyPr/>
          <a:lstStyle/>
          <a:p>
            <a:pPr algn="ctr"/>
            <a:r>
              <a:rPr lang="fr-FR" dirty="0" smtClean="0"/>
              <a:t>    LA DDPP DE L’ ESSONNE =  60 agents </a:t>
            </a:r>
            <a:endParaRPr lang="fr-FR" dirty="0"/>
          </a:p>
        </p:txBody>
      </p:sp>
      <p:sp>
        <p:nvSpPr>
          <p:cNvPr id="3" name="Espace réservé du contenu 2"/>
          <p:cNvSpPr>
            <a:spLocks noGrp="1"/>
          </p:cNvSpPr>
          <p:nvPr>
            <p:ph sz="quarter" idx="13"/>
          </p:nvPr>
        </p:nvSpPr>
        <p:spPr>
          <a:xfrm>
            <a:off x="457199" y="1343278"/>
            <a:ext cx="8371211" cy="5368513"/>
          </a:xfrm>
        </p:spPr>
        <p:txBody>
          <a:bodyPr/>
          <a:lstStyle/>
          <a:p>
            <a:endParaRPr lang="fr-FR" dirty="0"/>
          </a:p>
        </p:txBody>
      </p:sp>
      <p:sp>
        <p:nvSpPr>
          <p:cNvPr id="4" name="Espace réservé du contenu 3"/>
          <p:cNvSpPr>
            <a:spLocks noGrp="1"/>
          </p:cNvSpPr>
          <p:nvPr>
            <p:ph idx="1"/>
          </p:nvPr>
        </p:nvSpPr>
        <p:spPr>
          <a:xfrm>
            <a:off x="275129" y="1343278"/>
            <a:ext cx="8315199" cy="4839164"/>
          </a:xfrm>
        </p:spPr>
        <p:txBody>
          <a:bodyPr>
            <a:noAutofit/>
          </a:bodyPr>
          <a:lstStyle/>
          <a:p>
            <a:r>
              <a:rPr lang="fr-FR" sz="1800" dirty="0" smtClean="0">
                <a:solidFill>
                  <a:srgbClr val="000000"/>
                </a:solidFill>
              </a:rPr>
              <a:t>        AGENTS DGCCRF</a:t>
            </a:r>
            <a:endParaRPr lang="fr-FR" sz="1800" dirty="0">
              <a:solidFill>
                <a:srgbClr val="000000"/>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2000" y="1424198"/>
            <a:ext cx="3931461" cy="21039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34435" y="3298185"/>
            <a:ext cx="3998332" cy="288425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982763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41999" y="665999"/>
            <a:ext cx="8640635" cy="866965"/>
          </a:xfrm>
        </p:spPr>
        <p:txBody>
          <a:bodyPr>
            <a:normAutofit/>
          </a:bodyPr>
          <a:lstStyle/>
          <a:p>
            <a:r>
              <a:rPr lang="fr-FR" sz="1800" dirty="0" smtClean="0"/>
              <a:t>ORGANISATION DE LA DGCCRF = FONCTIONNEMENT EN RESEAU</a:t>
            </a:r>
            <a:r>
              <a:rPr lang="fr-FR" sz="1000" dirty="0" smtClean="0"/>
              <a:t/>
            </a:r>
            <a:br>
              <a:rPr lang="fr-FR" sz="1000" dirty="0" smtClean="0"/>
            </a:br>
            <a:endParaRPr lang="fr-FR" sz="1000" dirty="0"/>
          </a:p>
        </p:txBody>
      </p:sp>
      <p:sp>
        <p:nvSpPr>
          <p:cNvPr id="3" name="Espace réservé du contenu 2"/>
          <p:cNvSpPr>
            <a:spLocks noGrp="1"/>
          </p:cNvSpPr>
          <p:nvPr>
            <p:ph sz="quarter" idx="13"/>
          </p:nvPr>
        </p:nvSpPr>
        <p:spPr/>
        <p:txBody>
          <a:bodyPr/>
          <a:lstStyle/>
          <a:p>
            <a:endParaRPr lang="fr-FR"/>
          </a:p>
        </p:txBody>
      </p:sp>
      <p:sp>
        <p:nvSpPr>
          <p:cNvPr id="4" name="Espace réservé du contenu 3"/>
          <p:cNvSpPr>
            <a:spLocks noGrp="1"/>
          </p:cNvSpPr>
          <p:nvPr>
            <p:ph idx="1"/>
          </p:nvPr>
        </p:nvSpPr>
        <p:spPr>
          <a:xfrm>
            <a:off x="221016" y="1144083"/>
            <a:ext cx="8405725" cy="5108799"/>
          </a:xfrm>
        </p:spPr>
        <p:txBody>
          <a:bodyPr>
            <a:normAutofit/>
          </a:bodyPr>
          <a:lstStyle/>
          <a:p>
            <a:endParaRPr lang="fr-FR" sz="1600" dirty="0" smtClean="0">
              <a:solidFill>
                <a:srgbClr val="000000"/>
              </a:solidFill>
            </a:endParaRPr>
          </a:p>
          <a:p>
            <a:r>
              <a:rPr lang="fr-FR" sz="1600" dirty="0" smtClean="0">
                <a:solidFill>
                  <a:srgbClr val="000000"/>
                </a:solidFill>
              </a:rPr>
              <a:t>ADMINISTRATION CENTRALE</a:t>
            </a:r>
          </a:p>
          <a:p>
            <a:r>
              <a:rPr lang="fr-FR" sz="1600" dirty="0" smtClean="0">
                <a:solidFill>
                  <a:srgbClr val="000000"/>
                </a:solidFill>
              </a:rPr>
              <a:t>Contribue à la conception des politiques publiques en matière de concurrence, consommation et à leur pertinence au regard des acteurs du marché</a:t>
            </a:r>
          </a:p>
          <a:p>
            <a:r>
              <a:rPr lang="fr-FR" sz="1600" dirty="0" smtClean="0">
                <a:solidFill>
                  <a:srgbClr val="000000"/>
                </a:solidFill>
              </a:rPr>
              <a:t>Fixe les priorités, assure le pilotage et la coordination des enquêtes et contrôles</a:t>
            </a:r>
          </a:p>
          <a:p>
            <a:r>
              <a:rPr lang="fr-FR" sz="1600" dirty="0" smtClean="0">
                <a:solidFill>
                  <a:srgbClr val="000000"/>
                </a:solidFill>
              </a:rPr>
              <a:t>Fixe  les lignes directrices en matière d’enquête et de sanctions</a:t>
            </a:r>
          </a:p>
          <a:p>
            <a:endParaRPr lang="fr-FR" sz="1600" dirty="0">
              <a:solidFill>
                <a:srgbClr val="000000"/>
              </a:solidFill>
            </a:endParaRPr>
          </a:p>
          <a:p>
            <a:r>
              <a:rPr lang="fr-FR" sz="1600" dirty="0" smtClean="0">
                <a:solidFill>
                  <a:srgbClr val="000000"/>
                </a:solidFill>
              </a:rPr>
              <a:t>- SERVICE NATIONAL DES ENQUETES (SNE)</a:t>
            </a:r>
          </a:p>
          <a:p>
            <a:r>
              <a:rPr lang="fr-FR" sz="1600" dirty="0" smtClean="0">
                <a:solidFill>
                  <a:srgbClr val="000000"/>
                </a:solidFill>
              </a:rPr>
              <a:t>Enquête de portée nationale à visée exploratoire  avec compétences spécifiques</a:t>
            </a:r>
          </a:p>
          <a:p>
            <a:endParaRPr lang="fr-FR" sz="1600" dirty="0" smtClean="0">
              <a:solidFill>
                <a:srgbClr val="000000"/>
              </a:solidFill>
            </a:endParaRPr>
          </a:p>
          <a:p>
            <a:pPr marL="285750" indent="-285750">
              <a:buFontTx/>
              <a:buChar char="-"/>
            </a:pPr>
            <a:r>
              <a:rPr lang="fr-FR" sz="1600" dirty="0" smtClean="0">
                <a:solidFill>
                  <a:srgbClr val="000000"/>
                </a:solidFill>
              </a:rPr>
              <a:t>ECOLE NATIONALE DE LA DGCCRF</a:t>
            </a:r>
          </a:p>
          <a:p>
            <a:pPr marL="285750" indent="-285750">
              <a:buFontTx/>
              <a:buChar char="-"/>
            </a:pPr>
            <a:endParaRPr lang="fr-FR" sz="1600" dirty="0" smtClean="0">
              <a:solidFill>
                <a:srgbClr val="000000"/>
              </a:solidFill>
            </a:endParaRPr>
          </a:p>
          <a:p>
            <a:r>
              <a:rPr lang="fr-FR" sz="1600" dirty="0" smtClean="0">
                <a:solidFill>
                  <a:srgbClr val="000000"/>
                </a:solidFill>
              </a:rPr>
              <a:t>- SERVICE COMMUN DES LABORATOIRES (11 Labos) AVEC LA DGDDI</a:t>
            </a:r>
          </a:p>
          <a:p>
            <a:r>
              <a:rPr lang="fr-FR" sz="1600" dirty="0" smtClean="0">
                <a:solidFill>
                  <a:srgbClr val="000000"/>
                </a:solidFill>
              </a:rPr>
              <a:t>Analyse, expertise, appui scientifique et technique, étude et recherches appliquées</a:t>
            </a:r>
            <a:endParaRPr lang="fr-FR" sz="1600" dirty="0">
              <a:solidFill>
                <a:srgbClr val="000000"/>
              </a:solidFill>
            </a:endParaRPr>
          </a:p>
          <a:p>
            <a:endParaRPr lang="fr-FR" dirty="0" smtClean="0">
              <a:solidFill>
                <a:srgbClr val="000000"/>
              </a:solidFill>
            </a:endParaRPr>
          </a:p>
          <a:p>
            <a:endParaRPr lang="fr-FR" dirty="0" smtClean="0"/>
          </a:p>
          <a:p>
            <a:endParaRPr lang="fr-FR" dirty="0"/>
          </a:p>
        </p:txBody>
      </p:sp>
    </p:spTree>
    <p:extLst>
      <p:ext uri="{BB962C8B-B14F-4D97-AF65-F5344CB8AC3E}">
        <p14:creationId xmlns:p14="http://schemas.microsoft.com/office/powerpoint/2010/main" val="7458836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457200" y="593766"/>
            <a:ext cx="7322917" cy="5737586"/>
          </a:xfrm>
        </p:spPr>
        <p:txBody>
          <a:bodyPr/>
          <a:lstStyle/>
          <a:p>
            <a:endParaRPr lang="fr-FR" dirty="0"/>
          </a:p>
        </p:txBody>
      </p:sp>
      <p:sp>
        <p:nvSpPr>
          <p:cNvPr id="4" name="Espace réservé du contenu 3"/>
          <p:cNvSpPr>
            <a:spLocks noGrp="1"/>
          </p:cNvSpPr>
          <p:nvPr>
            <p:ph idx="1"/>
          </p:nvPr>
        </p:nvSpPr>
        <p:spPr>
          <a:xfrm>
            <a:off x="457200" y="783771"/>
            <a:ext cx="8169541" cy="4429497"/>
          </a:xfrm>
        </p:spPr>
        <p:txBody>
          <a:bodyPr/>
          <a:lstStyle/>
          <a:p>
            <a:r>
              <a:rPr lang="fr-FR" dirty="0">
                <a:solidFill>
                  <a:srgbClr val="000000"/>
                </a:solidFill>
              </a:rPr>
              <a:t>- POLES C des DREETS ET DEETS</a:t>
            </a:r>
          </a:p>
          <a:p>
            <a:r>
              <a:rPr lang="fr-FR" dirty="0">
                <a:solidFill>
                  <a:srgbClr val="000000"/>
                </a:solidFill>
              </a:rPr>
              <a:t>Pilotage et soutien aux enquêtes animation DDPP</a:t>
            </a:r>
          </a:p>
          <a:p>
            <a:r>
              <a:rPr lang="fr-FR" dirty="0">
                <a:solidFill>
                  <a:srgbClr val="000000"/>
                </a:solidFill>
              </a:rPr>
              <a:t>Brigades d’enquête des vin et spiritueux</a:t>
            </a:r>
          </a:p>
          <a:p>
            <a:r>
              <a:rPr lang="fr-FR" dirty="0">
                <a:solidFill>
                  <a:srgbClr val="000000"/>
                </a:solidFill>
              </a:rPr>
              <a:t>Brigades relations inter entreprises</a:t>
            </a:r>
          </a:p>
          <a:p>
            <a:r>
              <a:rPr lang="fr-FR" dirty="0">
                <a:solidFill>
                  <a:srgbClr val="000000"/>
                </a:solidFill>
              </a:rPr>
              <a:t>Brigades interrégionales d’enquêtes de concurrence</a:t>
            </a:r>
          </a:p>
          <a:p>
            <a:endParaRPr lang="fr-FR" dirty="0" smtClean="0">
              <a:solidFill>
                <a:srgbClr val="000000"/>
              </a:solidFill>
            </a:endParaRPr>
          </a:p>
          <a:p>
            <a:endParaRPr lang="fr-FR" dirty="0">
              <a:solidFill>
                <a:srgbClr val="000000"/>
              </a:solidFill>
            </a:endParaRPr>
          </a:p>
          <a:p>
            <a:r>
              <a:rPr lang="fr-FR" dirty="0" smtClean="0">
                <a:solidFill>
                  <a:srgbClr val="000000"/>
                </a:solidFill>
              </a:rPr>
              <a:t>- </a:t>
            </a:r>
            <a:r>
              <a:rPr lang="fr-FR" dirty="0">
                <a:solidFill>
                  <a:srgbClr val="000000"/>
                </a:solidFill>
              </a:rPr>
              <a:t>DDPP ET DDETSPP</a:t>
            </a:r>
          </a:p>
          <a:p>
            <a:endParaRPr lang="fr-FR" dirty="0"/>
          </a:p>
        </p:txBody>
      </p:sp>
    </p:spTree>
    <p:extLst>
      <p:ext uri="{BB962C8B-B14F-4D97-AF65-F5344CB8AC3E}">
        <p14:creationId xmlns:p14="http://schemas.microsoft.com/office/powerpoint/2010/main" val="4594760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41999" y="665999"/>
            <a:ext cx="7981729" cy="770915"/>
          </a:xfrm>
        </p:spPr>
        <p:txBody>
          <a:bodyPr>
            <a:normAutofit/>
          </a:bodyPr>
          <a:lstStyle/>
          <a:p>
            <a:r>
              <a:rPr lang="fr-FR" dirty="0" smtClean="0"/>
              <a:t>                  MISSIONS DE LA DGCCRF</a:t>
            </a:r>
            <a:endParaRPr lang="fr-FR" dirty="0"/>
          </a:p>
        </p:txBody>
      </p:sp>
      <p:sp>
        <p:nvSpPr>
          <p:cNvPr id="3" name="Espace réservé du contenu 2"/>
          <p:cNvSpPr>
            <a:spLocks noGrp="1"/>
          </p:cNvSpPr>
          <p:nvPr>
            <p:ph sz="quarter" idx="13"/>
          </p:nvPr>
        </p:nvSpPr>
        <p:spPr/>
        <p:txBody>
          <a:bodyPr/>
          <a:lstStyle/>
          <a:p>
            <a:endParaRPr lang="fr-FR"/>
          </a:p>
        </p:txBody>
      </p:sp>
      <p:sp>
        <p:nvSpPr>
          <p:cNvPr id="4" name="Espace réservé du contenu 3"/>
          <p:cNvSpPr>
            <a:spLocks noGrp="1"/>
          </p:cNvSpPr>
          <p:nvPr>
            <p:ph idx="1"/>
          </p:nvPr>
        </p:nvSpPr>
        <p:spPr>
          <a:xfrm>
            <a:off x="457200" y="1531917"/>
            <a:ext cx="8169541" cy="4346369"/>
          </a:xfrm>
        </p:spPr>
        <p:txBody>
          <a:bodyPr>
            <a:normAutofit fontScale="77500" lnSpcReduction="20000"/>
          </a:bodyPr>
          <a:lstStyle/>
          <a:p>
            <a:r>
              <a:rPr lang="fr-FR" dirty="0" smtClean="0">
                <a:solidFill>
                  <a:srgbClr val="000000"/>
                </a:solidFill>
              </a:rPr>
              <a:t>- 2910 agents en administration centrale et services déconcentrés</a:t>
            </a:r>
          </a:p>
          <a:p>
            <a:endParaRPr lang="fr-FR" dirty="0" smtClean="0">
              <a:solidFill>
                <a:srgbClr val="000000"/>
              </a:solidFill>
            </a:endParaRPr>
          </a:p>
          <a:p>
            <a:r>
              <a:rPr lang="fr-FR" dirty="0">
                <a:solidFill>
                  <a:srgbClr val="000000"/>
                </a:solidFill>
              </a:rPr>
              <a:t>-</a:t>
            </a:r>
            <a:r>
              <a:rPr lang="fr-FR" dirty="0" smtClean="0">
                <a:solidFill>
                  <a:srgbClr val="000000"/>
                </a:solidFill>
              </a:rPr>
              <a:t>Contribue à la conception des politiques de concurrence et de consommation</a:t>
            </a:r>
          </a:p>
          <a:p>
            <a:r>
              <a:rPr lang="fr-FR" dirty="0" smtClean="0">
                <a:solidFill>
                  <a:srgbClr val="000000"/>
                </a:solidFill>
              </a:rPr>
              <a:t>- Informe et accompagne les particuliers et les professionnels sur le droit applicable en matière de consommation, de prévention des fraudes et de respect des règles de concurrence</a:t>
            </a:r>
            <a:endParaRPr lang="fr-FR" dirty="0">
              <a:solidFill>
                <a:srgbClr val="000000"/>
              </a:solidFill>
            </a:endParaRPr>
          </a:p>
          <a:p>
            <a:r>
              <a:rPr lang="fr-FR" dirty="0" smtClean="0">
                <a:solidFill>
                  <a:srgbClr val="000000"/>
                </a:solidFill>
              </a:rPr>
              <a:t>- Effectue des enquêtes et des contrôles (142 enquêtes nationales déclinées au niveau départemental en 2022-120 en 2023)</a:t>
            </a:r>
          </a:p>
          <a:p>
            <a:r>
              <a:rPr lang="fr-FR" dirty="0" smtClean="0">
                <a:solidFill>
                  <a:srgbClr val="000000"/>
                </a:solidFill>
              </a:rPr>
              <a:t>- Pouvoirs d’enquête spécifiques </a:t>
            </a:r>
            <a:endParaRPr lang="fr-FR" dirty="0">
              <a:solidFill>
                <a:srgbClr val="000000"/>
              </a:solidFill>
            </a:endParaRPr>
          </a:p>
          <a:p>
            <a:r>
              <a:rPr lang="fr-FR" dirty="0" smtClean="0">
                <a:solidFill>
                  <a:srgbClr val="000000"/>
                </a:solidFill>
              </a:rPr>
              <a:t>- Donne des suites aux constatations réalisées</a:t>
            </a:r>
          </a:p>
          <a:p>
            <a:r>
              <a:rPr lang="fr-FR" dirty="0" smtClean="0">
                <a:solidFill>
                  <a:srgbClr val="000000"/>
                </a:solidFill>
              </a:rPr>
              <a:t>-suites pédagogiques</a:t>
            </a:r>
          </a:p>
          <a:p>
            <a:r>
              <a:rPr lang="fr-FR" dirty="0" smtClean="0">
                <a:solidFill>
                  <a:srgbClr val="000000"/>
                </a:solidFill>
              </a:rPr>
              <a:t>-suites correctives</a:t>
            </a:r>
          </a:p>
          <a:p>
            <a:r>
              <a:rPr lang="fr-FR" dirty="0" smtClean="0">
                <a:solidFill>
                  <a:srgbClr val="000000"/>
                </a:solidFill>
              </a:rPr>
              <a:t>-suites répressives</a:t>
            </a:r>
          </a:p>
          <a:p>
            <a:endParaRPr lang="fr-FR" u="sng" dirty="0">
              <a:solidFill>
                <a:srgbClr val="000000"/>
              </a:solidFill>
            </a:endParaRPr>
          </a:p>
        </p:txBody>
      </p:sp>
    </p:spTree>
    <p:extLst>
      <p:ext uri="{BB962C8B-B14F-4D97-AF65-F5344CB8AC3E}">
        <p14:creationId xmlns:p14="http://schemas.microsoft.com/office/powerpoint/2010/main" val="13478694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p:txBody>
          <a:bodyPr/>
          <a:lstStyle/>
          <a:p>
            <a:endParaRPr lang="fr-FR"/>
          </a:p>
        </p:txBody>
      </p:sp>
      <p:sp>
        <p:nvSpPr>
          <p:cNvPr id="4" name="Espace réservé du contenu 3"/>
          <p:cNvSpPr>
            <a:spLocks noGrp="1"/>
          </p:cNvSpPr>
          <p:nvPr>
            <p:ph idx="1"/>
          </p:nvPr>
        </p:nvSpPr>
        <p:spPr>
          <a:xfrm>
            <a:off x="457200" y="938784"/>
            <a:ext cx="8169541" cy="4677216"/>
          </a:xfrm>
        </p:spPr>
        <p:txBody>
          <a:bodyPr/>
          <a:lstStyle/>
          <a:p>
            <a:r>
              <a:rPr lang="fr-FR" dirty="0">
                <a:solidFill>
                  <a:srgbClr val="000000"/>
                </a:solidFill>
              </a:rPr>
              <a:t>Ces dernières années, la DGCCRF a connu des transformations majeures de son environnement, avec des crises successives (crise sanitaire, inflation…) et des évolutions structurelles (transfert de la sécurité sanitaire des aliments, nouvelles compétences, émergence de nouvelles thématiques…). En outre, l’orientation progressive des consommateurs vers de nouveaux modes de consommation plus digitalisés et plus durables ont inscrit durablement les transitions numérique et écologique au cœur des missions de la DGCCRF</a:t>
            </a:r>
            <a:r>
              <a:rPr lang="fr-FR" dirty="0"/>
              <a:t>.</a:t>
            </a:r>
            <a:endParaRPr lang="fr-FR" dirty="0">
              <a:solidFill>
                <a:srgbClr val="000000"/>
              </a:solidFill>
            </a:endParaRPr>
          </a:p>
        </p:txBody>
      </p:sp>
    </p:spTree>
    <p:extLst>
      <p:ext uri="{BB962C8B-B14F-4D97-AF65-F5344CB8AC3E}">
        <p14:creationId xmlns:p14="http://schemas.microsoft.com/office/powerpoint/2010/main" val="1255412913"/>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bodyPr vert="horz" lIns="91440" tIns="45720" rIns="91440" bIns="45720" rtlCol="0">
        <a:noAutofit/>
      </a:bodyPr>
      <a:lstStyle>
        <a:defPPr>
          <a:defRPr sz="1400" b="1" dirty="0" smtClean="0"/>
        </a:defPPr>
      </a:lstStyle>
    </a:tx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1714</TotalTime>
  <Words>880</Words>
  <Application>Microsoft Office PowerPoint</Application>
  <PresentationFormat>Affichage à l'écran (4:3)</PresentationFormat>
  <Paragraphs>96</Paragraphs>
  <Slides>12</Slides>
  <Notes>1</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Thème Office</vt:lpstr>
      <vt:lpstr>   DDPP ESSONNE </vt:lpstr>
      <vt:lpstr>Présentation PowerPoint</vt:lpstr>
      <vt:lpstr>96 DDPP et DDETS-PP en Métropole</vt:lpstr>
      <vt:lpstr>                    MISSIONS DE LA DDPP</vt:lpstr>
      <vt:lpstr>    LA DDPP DE L’ ESSONNE =  60 agents </vt:lpstr>
      <vt:lpstr>ORGANISATION DE LA DGCCRF = FONCTIONNEMENT EN RESEAU </vt:lpstr>
      <vt:lpstr>Présentation PowerPoint</vt:lpstr>
      <vt:lpstr>                  MISSIONS DE LA DGCCRF</vt:lpstr>
      <vt:lpstr>Présentation PowerPoint</vt:lpstr>
      <vt:lpstr>             CONCRETEMENT EN DDPP ? Les priorités </vt:lpstr>
      <vt:lpstr>Présentation PowerPoint</vt:lpstr>
      <vt:lpstr>              </vt:lpstr>
    </vt:vector>
  </TitlesOfParts>
  <Company>MINEFI</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VALENTIN VALENTIN</dc:creator>
  <cp:lastModifiedBy>MERCIER Catherine</cp:lastModifiedBy>
  <cp:revision>108</cp:revision>
  <cp:lastPrinted>2017-02-01T09:59:07Z</cp:lastPrinted>
  <dcterms:created xsi:type="dcterms:W3CDTF">2017-01-16T13:26:43Z</dcterms:created>
  <dcterms:modified xsi:type="dcterms:W3CDTF">2023-12-07T07:04:28Z</dcterms:modified>
</cp:coreProperties>
</file>