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14" r:id="rId2"/>
    <p:sldId id="257" r:id="rId3"/>
    <p:sldId id="315" r:id="rId4"/>
    <p:sldId id="2142534229" r:id="rId5"/>
    <p:sldId id="2142534230" r:id="rId6"/>
    <p:sldId id="2142534231" r:id="rId7"/>
    <p:sldId id="2142534235" r:id="rId8"/>
    <p:sldId id="316" r:id="rId9"/>
    <p:sldId id="9604" r:id="rId10"/>
    <p:sldId id="2147472066" r:id="rId11"/>
    <p:sldId id="2147481237" r:id="rId12"/>
    <p:sldId id="2142534233" r:id="rId13"/>
    <p:sldId id="478" r:id="rId14"/>
    <p:sldId id="6373" r:id="rId15"/>
    <p:sldId id="2147469892" r:id="rId16"/>
    <p:sldId id="317" r:id="rId17"/>
    <p:sldId id="2147481235" r:id="rId18"/>
    <p:sldId id="2147469891" r:id="rId19"/>
    <p:sldId id="2147469893" r:id="rId20"/>
    <p:sldId id="2147481234" r:id="rId21"/>
    <p:sldId id="2147469905" r:id="rId22"/>
    <p:sldId id="2147469906" r:id="rId23"/>
    <p:sldId id="2147481238" r:id="rId24"/>
    <p:sldId id="2147469894"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300"/>
    <a:srgbClr val="FFFF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95C868-C866-466E-A1E4-269032A096BC}" v="1" dt="2025-05-15T09:22:40.9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5714" autoAdjust="0"/>
  </p:normalViewPr>
  <p:slideViewPr>
    <p:cSldViewPr snapToGrid="0">
      <p:cViewPr varScale="1">
        <p:scale>
          <a:sx n="75" d="100"/>
          <a:sy n="75" d="100"/>
        </p:scale>
        <p:origin x="28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ia TAUZIN" userId="8d3e139d-c4a5-4638-b89f-758dfed3ff80" providerId="ADAL" clId="{AD95C868-C866-466E-A1E4-269032A096BC}"/>
    <pc:docChg chg="custSel modSld">
      <pc:chgData name="Patricia TAUZIN" userId="8d3e139d-c4a5-4638-b89f-758dfed3ff80" providerId="ADAL" clId="{AD95C868-C866-466E-A1E4-269032A096BC}" dt="2025-05-15T09:23:53.435" v="74" actId="1076"/>
      <pc:docMkLst>
        <pc:docMk/>
      </pc:docMkLst>
      <pc:sldChg chg="modSp mod">
        <pc:chgData name="Patricia TAUZIN" userId="8d3e139d-c4a5-4638-b89f-758dfed3ff80" providerId="ADAL" clId="{AD95C868-C866-466E-A1E4-269032A096BC}" dt="2025-05-15T09:23:53.435" v="74" actId="1076"/>
        <pc:sldMkLst>
          <pc:docMk/>
          <pc:sldMk cId="1257502044" sldId="2147481238"/>
        </pc:sldMkLst>
        <pc:spChg chg="mod">
          <ac:chgData name="Patricia TAUZIN" userId="8d3e139d-c4a5-4638-b89f-758dfed3ff80" providerId="ADAL" clId="{AD95C868-C866-466E-A1E4-269032A096BC}" dt="2025-05-15T09:23:53.435" v="74" actId="1076"/>
          <ac:spMkLst>
            <pc:docMk/>
            <pc:sldMk cId="1257502044" sldId="2147481238"/>
            <ac:spMk id="2" creationId="{CA11D29E-09AA-032F-79B6-C6CDF586A71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9B5C09-82E4-45E8-BE49-027622F5759B}" type="datetimeFigureOut">
              <a:rPr lang="fr-FR" smtClean="0"/>
              <a:t>15/05/2025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49D921-0A34-4270-949C-40B82FD3567E}" type="slidenum">
              <a:rPr lang="fr-FR" smtClean="0"/>
              <a:t>‹N°›</a:t>
            </a:fld>
            <a:endParaRPr lang="fr-FR"/>
          </a:p>
        </p:txBody>
      </p:sp>
    </p:spTree>
    <p:extLst>
      <p:ext uri="{BB962C8B-B14F-4D97-AF65-F5344CB8AC3E}">
        <p14:creationId xmlns:p14="http://schemas.microsoft.com/office/powerpoint/2010/main" val="2339783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979C9B7B-B71C-B64B-8040-54FAD85B0075}" type="slidenum">
              <a:rPr lang="en-GB" smtClean="0"/>
              <a:t>2</a:t>
            </a:fld>
            <a:endParaRPr lang="en-GB"/>
          </a:p>
        </p:txBody>
      </p:sp>
    </p:spTree>
    <p:extLst>
      <p:ext uri="{BB962C8B-B14F-4D97-AF65-F5344CB8AC3E}">
        <p14:creationId xmlns:p14="http://schemas.microsoft.com/office/powerpoint/2010/main" val="3368201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5640D-125E-C12F-B63C-B63DBDDA300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5DF996E-DCBA-CABB-221C-D5A1D24496B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26FED1A-2208-B6B7-876C-AB8CDFA7145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en-GB" dirty="0"/>
          </a:p>
        </p:txBody>
      </p:sp>
      <p:sp>
        <p:nvSpPr>
          <p:cNvPr id="4" name="Espace réservé du numéro de diapositive 3">
            <a:extLst>
              <a:ext uri="{FF2B5EF4-FFF2-40B4-BE49-F238E27FC236}">
                <a16:creationId xmlns:a16="http://schemas.microsoft.com/office/drawing/2014/main" id="{790C4203-44F7-C4E5-27F4-E25A6B46FFC7}"/>
              </a:ext>
            </a:extLst>
          </p:cNvPr>
          <p:cNvSpPr>
            <a:spLocks noGrp="1"/>
          </p:cNvSpPr>
          <p:nvPr>
            <p:ph type="sldNum" sz="quarter" idx="5"/>
          </p:nvPr>
        </p:nvSpPr>
        <p:spPr/>
        <p:txBody>
          <a:bodyPr/>
          <a:lstStyle/>
          <a:p>
            <a:fld id="{979C9B7B-B71C-B64B-8040-54FAD85B0075}" type="slidenum">
              <a:rPr lang="en-GB" smtClean="0"/>
              <a:t>21</a:t>
            </a:fld>
            <a:endParaRPr lang="en-GB"/>
          </a:p>
        </p:txBody>
      </p:sp>
    </p:spTree>
    <p:extLst>
      <p:ext uri="{BB962C8B-B14F-4D97-AF65-F5344CB8AC3E}">
        <p14:creationId xmlns:p14="http://schemas.microsoft.com/office/powerpoint/2010/main" val="2430716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49235-98A3-1A30-8CE0-963AD7548D6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57A5C54-0A2E-B35B-F62B-E00BAB078B0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C192C78-6EFF-B5EF-0717-5DE227F9BE3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en-GB" dirty="0"/>
          </a:p>
        </p:txBody>
      </p:sp>
      <p:sp>
        <p:nvSpPr>
          <p:cNvPr id="4" name="Espace réservé du numéro de diapositive 3">
            <a:extLst>
              <a:ext uri="{FF2B5EF4-FFF2-40B4-BE49-F238E27FC236}">
                <a16:creationId xmlns:a16="http://schemas.microsoft.com/office/drawing/2014/main" id="{644B5449-5D99-98C5-4598-C78F8BA92755}"/>
              </a:ext>
            </a:extLst>
          </p:cNvPr>
          <p:cNvSpPr>
            <a:spLocks noGrp="1"/>
          </p:cNvSpPr>
          <p:nvPr>
            <p:ph type="sldNum" sz="quarter" idx="5"/>
          </p:nvPr>
        </p:nvSpPr>
        <p:spPr/>
        <p:txBody>
          <a:bodyPr/>
          <a:lstStyle/>
          <a:p>
            <a:fld id="{979C9B7B-B71C-B64B-8040-54FAD85B0075}" type="slidenum">
              <a:rPr lang="en-GB" smtClean="0"/>
              <a:t>22</a:t>
            </a:fld>
            <a:endParaRPr lang="en-GB"/>
          </a:p>
        </p:txBody>
      </p:sp>
    </p:spTree>
    <p:extLst>
      <p:ext uri="{BB962C8B-B14F-4D97-AF65-F5344CB8AC3E}">
        <p14:creationId xmlns:p14="http://schemas.microsoft.com/office/powerpoint/2010/main" val="3694875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9C9B7B-B71C-B64B-8040-54FAD85B00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269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9C9B7B-B71C-B64B-8040-54FAD85B00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02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Marine</a:t>
            </a:r>
          </a:p>
        </p:txBody>
      </p:sp>
      <p:sp>
        <p:nvSpPr>
          <p:cNvPr id="4" name="Espace réservé du numéro de diapositive 3"/>
          <p:cNvSpPr>
            <a:spLocks noGrp="1"/>
          </p:cNvSpPr>
          <p:nvPr>
            <p:ph type="sldNum" sz="quarter" idx="10"/>
          </p:nvPr>
        </p:nvSpPr>
        <p:spPr/>
        <p:txBody>
          <a:bodyPr/>
          <a:lstStyle/>
          <a:p>
            <a:pPr defTabSz="947684">
              <a:defRPr/>
            </a:pPr>
            <a:fld id="{5686E92E-1CC9-49FE-85F2-4F6117653B4D}" type="slidenum">
              <a:rPr lang="fr-FR" sz="1200">
                <a:solidFill>
                  <a:prstClr val="black"/>
                </a:solidFill>
                <a:latin typeface="Calibri" panose="020F0502020204030204"/>
              </a:rPr>
              <a:pPr defTabSz="947684">
                <a:defRPr/>
              </a:pPr>
              <a:t>13</a:t>
            </a:fld>
            <a:endParaRPr lang="fr-FR" sz="1200">
              <a:solidFill>
                <a:prstClr val="black"/>
              </a:solidFill>
              <a:latin typeface="Calibri" panose="020F0502020204030204"/>
            </a:endParaRPr>
          </a:p>
        </p:txBody>
      </p:sp>
    </p:spTree>
    <p:extLst>
      <p:ext uri="{BB962C8B-B14F-4D97-AF65-F5344CB8AC3E}">
        <p14:creationId xmlns:p14="http://schemas.microsoft.com/office/powerpoint/2010/main" val="1565531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Marine</a:t>
            </a:r>
          </a:p>
          <a:p>
            <a:endParaRPr lang="fr-FR" dirty="0"/>
          </a:p>
        </p:txBody>
      </p:sp>
      <p:sp>
        <p:nvSpPr>
          <p:cNvPr id="4" name="Espace réservé du numéro de diapositive 3"/>
          <p:cNvSpPr>
            <a:spLocks noGrp="1"/>
          </p:cNvSpPr>
          <p:nvPr>
            <p:ph type="sldNum" sz="quarter" idx="5"/>
          </p:nvPr>
        </p:nvSpPr>
        <p:spPr/>
        <p:txBody>
          <a:bodyPr/>
          <a:lstStyle/>
          <a:p>
            <a:fld id="{979C9B7B-B71C-B64B-8040-54FAD85B0075}" type="slidenum">
              <a:rPr lang="en-GB" smtClean="0"/>
              <a:t>14</a:t>
            </a:fld>
            <a:endParaRPr lang="en-GB"/>
          </a:p>
        </p:txBody>
      </p:sp>
    </p:spTree>
    <p:extLst>
      <p:ext uri="{BB962C8B-B14F-4D97-AF65-F5344CB8AC3E}">
        <p14:creationId xmlns:p14="http://schemas.microsoft.com/office/powerpoint/2010/main" val="614170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2B6EE-C407-67A0-77C5-421FBF16CA1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074148B-9EB8-97F7-46B0-48D5D4EBAE9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5D92E6E-451C-3010-3E1B-EE78714C40B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Marine</a:t>
            </a:r>
          </a:p>
          <a:p>
            <a:endParaRPr lang="fr-FR" dirty="0"/>
          </a:p>
        </p:txBody>
      </p:sp>
      <p:sp>
        <p:nvSpPr>
          <p:cNvPr id="4" name="Espace réservé du numéro de diapositive 3">
            <a:extLst>
              <a:ext uri="{FF2B5EF4-FFF2-40B4-BE49-F238E27FC236}">
                <a16:creationId xmlns:a16="http://schemas.microsoft.com/office/drawing/2014/main" id="{0C3E5F8F-798A-F1E5-87B8-7CE9957ABEAB}"/>
              </a:ext>
            </a:extLst>
          </p:cNvPr>
          <p:cNvSpPr>
            <a:spLocks noGrp="1"/>
          </p:cNvSpPr>
          <p:nvPr>
            <p:ph type="sldNum" sz="quarter" idx="5"/>
          </p:nvPr>
        </p:nvSpPr>
        <p:spPr/>
        <p:txBody>
          <a:bodyPr/>
          <a:lstStyle/>
          <a:p>
            <a:fld id="{979C9B7B-B71C-B64B-8040-54FAD85B0075}" type="slidenum">
              <a:rPr lang="en-GB" smtClean="0"/>
              <a:t>15</a:t>
            </a:fld>
            <a:endParaRPr lang="en-GB"/>
          </a:p>
        </p:txBody>
      </p:sp>
    </p:spTree>
    <p:extLst>
      <p:ext uri="{BB962C8B-B14F-4D97-AF65-F5344CB8AC3E}">
        <p14:creationId xmlns:p14="http://schemas.microsoft.com/office/powerpoint/2010/main" val="3201670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Hugo</a:t>
            </a:r>
          </a:p>
        </p:txBody>
      </p:sp>
      <p:sp>
        <p:nvSpPr>
          <p:cNvPr id="4" name="Espace réservé du numéro de diapositive 3"/>
          <p:cNvSpPr>
            <a:spLocks noGrp="1"/>
          </p:cNvSpPr>
          <p:nvPr>
            <p:ph type="sldNum" sz="quarter" idx="5"/>
          </p:nvPr>
        </p:nvSpPr>
        <p:spPr/>
        <p:txBody>
          <a:bodyPr/>
          <a:lstStyle/>
          <a:p>
            <a:fld id="{979C9B7B-B71C-B64B-8040-54FAD85B0075}" type="slidenum">
              <a:rPr lang="en-GB" smtClean="0"/>
              <a:t>17</a:t>
            </a:fld>
            <a:endParaRPr lang="en-GB"/>
          </a:p>
        </p:txBody>
      </p:sp>
    </p:spTree>
    <p:extLst>
      <p:ext uri="{BB962C8B-B14F-4D97-AF65-F5344CB8AC3E}">
        <p14:creationId xmlns:p14="http://schemas.microsoft.com/office/powerpoint/2010/main" val="1485179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Hugo</a:t>
            </a:r>
          </a:p>
        </p:txBody>
      </p:sp>
      <p:sp>
        <p:nvSpPr>
          <p:cNvPr id="4" name="Espace réservé du numéro de diapositive 3"/>
          <p:cNvSpPr>
            <a:spLocks noGrp="1"/>
          </p:cNvSpPr>
          <p:nvPr>
            <p:ph type="sldNum" sz="quarter" idx="5"/>
          </p:nvPr>
        </p:nvSpPr>
        <p:spPr/>
        <p:txBody>
          <a:bodyPr/>
          <a:lstStyle/>
          <a:p>
            <a:fld id="{979C9B7B-B71C-B64B-8040-54FAD85B0075}" type="slidenum">
              <a:rPr lang="en-GB" smtClean="0"/>
              <a:t>18</a:t>
            </a:fld>
            <a:endParaRPr lang="en-GB"/>
          </a:p>
        </p:txBody>
      </p:sp>
    </p:spTree>
    <p:extLst>
      <p:ext uri="{BB962C8B-B14F-4D97-AF65-F5344CB8AC3E}">
        <p14:creationId xmlns:p14="http://schemas.microsoft.com/office/powerpoint/2010/main" val="1485179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1D887-008C-FA1F-C9A6-0E4EEE08754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3F170ED-B534-BE8C-4526-92C55B5E570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3387C41-1C0C-2C14-96C4-5402FCBFDB61}"/>
              </a:ext>
            </a:extLst>
          </p:cNvPr>
          <p:cNvSpPr>
            <a:spLocks noGrp="1"/>
          </p:cNvSpPr>
          <p:nvPr>
            <p:ph type="body" idx="1"/>
          </p:nvPr>
        </p:nvSpPr>
        <p:spPr/>
        <p:txBody>
          <a:bodyPr/>
          <a:lstStyle/>
          <a:p>
            <a:endParaRPr lang="en-GB"/>
          </a:p>
        </p:txBody>
      </p:sp>
      <p:sp>
        <p:nvSpPr>
          <p:cNvPr id="4" name="Espace réservé du numéro de diapositive 3">
            <a:extLst>
              <a:ext uri="{FF2B5EF4-FFF2-40B4-BE49-F238E27FC236}">
                <a16:creationId xmlns:a16="http://schemas.microsoft.com/office/drawing/2014/main" id="{B6FAC92F-5CDA-4DAB-9E11-9E526A30E69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9C9B7B-B71C-B64B-8040-54FAD85B00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1161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de section 2">
    <p:bg>
      <p:bgPr>
        <a:solidFill>
          <a:schemeClr val="bg2"/>
        </a:solidFill>
        <a:effectLst/>
      </p:bgPr>
    </p:bg>
    <p:spTree>
      <p:nvGrpSpPr>
        <p:cNvPr id="1" name=""/>
        <p:cNvGrpSpPr/>
        <p:nvPr/>
      </p:nvGrpSpPr>
      <p:grpSpPr>
        <a:xfrm>
          <a:off x="0" y="0"/>
          <a:ext cx="0" cy="0"/>
          <a:chOff x="0" y="0"/>
          <a:chExt cx="0" cy="0"/>
        </a:xfrm>
      </p:grpSpPr>
      <p:sp>
        <p:nvSpPr>
          <p:cNvPr id="8" name="Forme libre 7">
            <a:extLst>
              <a:ext uri="{FF2B5EF4-FFF2-40B4-BE49-F238E27FC236}">
                <a16:creationId xmlns:a16="http://schemas.microsoft.com/office/drawing/2014/main" id="{805FC838-C458-2F11-131F-327ECC077B80}"/>
              </a:ext>
            </a:extLst>
          </p:cNvPr>
          <p:cNvSpPr>
            <a:spLocks noGrp="1" noRot="1" noMove="1" noResize="1" noEditPoints="1" noAdjustHandles="1" noChangeArrowheads="1" noChangeShapeType="1"/>
          </p:cNvSpPr>
          <p:nvPr userDrawn="1"/>
        </p:nvSpPr>
        <p:spPr>
          <a:xfrm>
            <a:off x="-550334" y="2565400"/>
            <a:ext cx="5274735" cy="4428069"/>
          </a:xfrm>
          <a:custGeom>
            <a:avLst/>
            <a:gdLst>
              <a:gd name="connsiteX0" fmla="*/ 0 w 5317067"/>
              <a:gd name="connsiteY0" fmla="*/ 0 h 5401734"/>
              <a:gd name="connsiteX1" fmla="*/ 2336800 w 5317067"/>
              <a:gd name="connsiteY1" fmla="*/ 5401734 h 5401734"/>
              <a:gd name="connsiteX2" fmla="*/ 5317067 w 5317067"/>
              <a:gd name="connsiteY2" fmla="*/ 1888067 h 5401734"/>
              <a:gd name="connsiteX0" fmla="*/ 0 w 5249334"/>
              <a:gd name="connsiteY0" fmla="*/ 0 h 4233334"/>
              <a:gd name="connsiteX1" fmla="*/ 2269067 w 5249334"/>
              <a:gd name="connsiteY1" fmla="*/ 4233334 h 4233334"/>
              <a:gd name="connsiteX2" fmla="*/ 5249334 w 5249334"/>
              <a:gd name="connsiteY2" fmla="*/ 719667 h 4233334"/>
              <a:gd name="connsiteX0" fmla="*/ 0 w 6299201"/>
              <a:gd name="connsiteY0" fmla="*/ 0 h 4250267"/>
              <a:gd name="connsiteX1" fmla="*/ 3318934 w 6299201"/>
              <a:gd name="connsiteY1" fmla="*/ 4250267 h 4250267"/>
              <a:gd name="connsiteX2" fmla="*/ 6299201 w 6299201"/>
              <a:gd name="connsiteY2" fmla="*/ 736600 h 4250267"/>
              <a:gd name="connsiteX0" fmla="*/ 0 w 6138334"/>
              <a:gd name="connsiteY0" fmla="*/ 0 h 4487334"/>
              <a:gd name="connsiteX1" fmla="*/ 3158067 w 6138334"/>
              <a:gd name="connsiteY1" fmla="*/ 4487334 h 4487334"/>
              <a:gd name="connsiteX2" fmla="*/ 6138334 w 6138334"/>
              <a:gd name="connsiteY2" fmla="*/ 973667 h 4487334"/>
              <a:gd name="connsiteX0" fmla="*/ 0 w 5943601"/>
              <a:gd name="connsiteY0" fmla="*/ 0 h 4216400"/>
              <a:gd name="connsiteX1" fmla="*/ 2963334 w 5943601"/>
              <a:gd name="connsiteY1" fmla="*/ 4216400 h 4216400"/>
              <a:gd name="connsiteX2" fmla="*/ 5943601 w 5943601"/>
              <a:gd name="connsiteY2" fmla="*/ 702733 h 4216400"/>
              <a:gd name="connsiteX0" fmla="*/ 0 w 5748868"/>
              <a:gd name="connsiteY0" fmla="*/ 0 h 3937000"/>
              <a:gd name="connsiteX1" fmla="*/ 2768601 w 5748868"/>
              <a:gd name="connsiteY1" fmla="*/ 3937000 h 3937000"/>
              <a:gd name="connsiteX2" fmla="*/ 5748868 w 5748868"/>
              <a:gd name="connsiteY2" fmla="*/ 423333 h 3937000"/>
              <a:gd name="connsiteX0" fmla="*/ 0 w 5596468"/>
              <a:gd name="connsiteY0" fmla="*/ 0 h 3733800"/>
              <a:gd name="connsiteX1" fmla="*/ 2616201 w 5596468"/>
              <a:gd name="connsiteY1" fmla="*/ 3733800 h 3733800"/>
              <a:gd name="connsiteX2" fmla="*/ 5596468 w 5596468"/>
              <a:gd name="connsiteY2" fmla="*/ 220133 h 3733800"/>
              <a:gd name="connsiteX0" fmla="*/ 0 w 5410201"/>
              <a:gd name="connsiteY0" fmla="*/ 42333 h 3513667"/>
              <a:gd name="connsiteX1" fmla="*/ 2429934 w 5410201"/>
              <a:gd name="connsiteY1" fmla="*/ 3513667 h 3513667"/>
              <a:gd name="connsiteX2" fmla="*/ 5410201 w 5410201"/>
              <a:gd name="connsiteY2" fmla="*/ 0 h 3513667"/>
              <a:gd name="connsiteX0" fmla="*/ 0 w 5520268"/>
              <a:gd name="connsiteY0" fmla="*/ 0 h 3623734"/>
              <a:gd name="connsiteX1" fmla="*/ 2540001 w 5520268"/>
              <a:gd name="connsiteY1" fmla="*/ 3623734 h 3623734"/>
              <a:gd name="connsiteX2" fmla="*/ 5520268 w 5520268"/>
              <a:gd name="connsiteY2" fmla="*/ 110067 h 3623734"/>
              <a:gd name="connsiteX0" fmla="*/ 0 w 5672668"/>
              <a:gd name="connsiteY0" fmla="*/ 0 h 3843868"/>
              <a:gd name="connsiteX1" fmla="*/ 2692401 w 5672668"/>
              <a:gd name="connsiteY1" fmla="*/ 3843868 h 3843868"/>
              <a:gd name="connsiteX2" fmla="*/ 5672668 w 5672668"/>
              <a:gd name="connsiteY2" fmla="*/ 330201 h 3843868"/>
              <a:gd name="connsiteX0" fmla="*/ 0 w 5672668"/>
              <a:gd name="connsiteY0" fmla="*/ 0 h 3843868"/>
              <a:gd name="connsiteX1" fmla="*/ 1007534 w 5672668"/>
              <a:gd name="connsiteY1" fmla="*/ 1456267 h 3843868"/>
              <a:gd name="connsiteX2" fmla="*/ 2692401 w 5672668"/>
              <a:gd name="connsiteY2" fmla="*/ 3843868 h 3843868"/>
              <a:gd name="connsiteX3" fmla="*/ 5672668 w 5672668"/>
              <a:gd name="connsiteY3" fmla="*/ 330201 h 3843868"/>
              <a:gd name="connsiteX0" fmla="*/ 0 w 5672668"/>
              <a:gd name="connsiteY0" fmla="*/ 711200 h 4555068"/>
              <a:gd name="connsiteX1" fmla="*/ 2650067 w 5672668"/>
              <a:gd name="connsiteY1" fmla="*/ 0 h 4555068"/>
              <a:gd name="connsiteX2" fmla="*/ 2692401 w 5672668"/>
              <a:gd name="connsiteY2" fmla="*/ 4555068 h 4555068"/>
              <a:gd name="connsiteX3" fmla="*/ 5672668 w 5672668"/>
              <a:gd name="connsiteY3" fmla="*/ 1041401 h 4555068"/>
              <a:gd name="connsiteX0" fmla="*/ 0 w 5638802"/>
              <a:gd name="connsiteY0" fmla="*/ 2006600 h 4555068"/>
              <a:gd name="connsiteX1" fmla="*/ 2616201 w 5638802"/>
              <a:gd name="connsiteY1" fmla="*/ 0 h 4555068"/>
              <a:gd name="connsiteX2" fmla="*/ 2658535 w 5638802"/>
              <a:gd name="connsiteY2" fmla="*/ 4555068 h 4555068"/>
              <a:gd name="connsiteX3" fmla="*/ 5638802 w 5638802"/>
              <a:gd name="connsiteY3" fmla="*/ 1041401 h 4555068"/>
              <a:gd name="connsiteX0" fmla="*/ 0 w 5935135"/>
              <a:gd name="connsiteY0" fmla="*/ 1998134 h 4555068"/>
              <a:gd name="connsiteX1" fmla="*/ 2912534 w 5935135"/>
              <a:gd name="connsiteY1" fmla="*/ 0 h 4555068"/>
              <a:gd name="connsiteX2" fmla="*/ 2954868 w 5935135"/>
              <a:gd name="connsiteY2" fmla="*/ 4555068 h 4555068"/>
              <a:gd name="connsiteX3" fmla="*/ 5935135 w 5935135"/>
              <a:gd name="connsiteY3" fmla="*/ 1041401 h 4555068"/>
              <a:gd name="connsiteX0" fmla="*/ 0 w 5935135"/>
              <a:gd name="connsiteY0" fmla="*/ 1972734 h 4529668"/>
              <a:gd name="connsiteX1" fmla="*/ 2616201 w 5935135"/>
              <a:gd name="connsiteY1" fmla="*/ 0 h 4529668"/>
              <a:gd name="connsiteX2" fmla="*/ 2954868 w 5935135"/>
              <a:gd name="connsiteY2" fmla="*/ 4529668 h 4529668"/>
              <a:gd name="connsiteX3" fmla="*/ 5935135 w 5935135"/>
              <a:gd name="connsiteY3" fmla="*/ 1016001 h 4529668"/>
              <a:gd name="connsiteX0" fmla="*/ 0 w 5477935"/>
              <a:gd name="connsiteY0" fmla="*/ 1989668 h 4529668"/>
              <a:gd name="connsiteX1" fmla="*/ 2159001 w 5477935"/>
              <a:gd name="connsiteY1" fmla="*/ 0 h 4529668"/>
              <a:gd name="connsiteX2" fmla="*/ 2497668 w 5477935"/>
              <a:gd name="connsiteY2" fmla="*/ 4529668 h 4529668"/>
              <a:gd name="connsiteX3" fmla="*/ 5477935 w 5477935"/>
              <a:gd name="connsiteY3" fmla="*/ 1016001 h 4529668"/>
              <a:gd name="connsiteX0" fmla="*/ 0 w 5477935"/>
              <a:gd name="connsiteY0" fmla="*/ 1989668 h 4588935"/>
              <a:gd name="connsiteX1" fmla="*/ 2159001 w 5477935"/>
              <a:gd name="connsiteY1" fmla="*/ 0 h 4588935"/>
              <a:gd name="connsiteX2" fmla="*/ 3318935 w 5477935"/>
              <a:gd name="connsiteY2" fmla="*/ 4588935 h 4588935"/>
              <a:gd name="connsiteX3" fmla="*/ 5477935 w 5477935"/>
              <a:gd name="connsiteY3" fmla="*/ 1016001 h 4588935"/>
              <a:gd name="connsiteX0" fmla="*/ 0 w 5477935"/>
              <a:gd name="connsiteY0" fmla="*/ 1989668 h 4724402"/>
              <a:gd name="connsiteX1" fmla="*/ 2159001 w 5477935"/>
              <a:gd name="connsiteY1" fmla="*/ 0 h 4724402"/>
              <a:gd name="connsiteX2" fmla="*/ 3352802 w 5477935"/>
              <a:gd name="connsiteY2" fmla="*/ 4724402 h 4724402"/>
              <a:gd name="connsiteX3" fmla="*/ 5477935 w 5477935"/>
              <a:gd name="connsiteY3" fmla="*/ 1016001 h 4724402"/>
              <a:gd name="connsiteX0" fmla="*/ 0 w 5291668"/>
              <a:gd name="connsiteY0" fmla="*/ 1972735 h 4724402"/>
              <a:gd name="connsiteX1" fmla="*/ 1972734 w 5291668"/>
              <a:gd name="connsiteY1" fmla="*/ 0 h 4724402"/>
              <a:gd name="connsiteX2" fmla="*/ 3166535 w 5291668"/>
              <a:gd name="connsiteY2" fmla="*/ 4724402 h 4724402"/>
              <a:gd name="connsiteX3" fmla="*/ 5291668 w 5291668"/>
              <a:gd name="connsiteY3" fmla="*/ 1016001 h 4724402"/>
              <a:gd name="connsiteX0" fmla="*/ 0 w 5393268"/>
              <a:gd name="connsiteY0" fmla="*/ 1591735 h 4724402"/>
              <a:gd name="connsiteX1" fmla="*/ 2074334 w 5393268"/>
              <a:gd name="connsiteY1" fmla="*/ 0 h 4724402"/>
              <a:gd name="connsiteX2" fmla="*/ 3268135 w 5393268"/>
              <a:gd name="connsiteY2" fmla="*/ 4724402 h 4724402"/>
              <a:gd name="connsiteX3" fmla="*/ 5393268 w 5393268"/>
              <a:gd name="connsiteY3" fmla="*/ 1016001 h 4724402"/>
              <a:gd name="connsiteX0" fmla="*/ 0 w 5393268"/>
              <a:gd name="connsiteY0" fmla="*/ 1295402 h 4428069"/>
              <a:gd name="connsiteX1" fmla="*/ 2015067 w 5393268"/>
              <a:gd name="connsiteY1" fmla="*/ 0 h 4428069"/>
              <a:gd name="connsiteX2" fmla="*/ 3268135 w 5393268"/>
              <a:gd name="connsiteY2" fmla="*/ 4428069 h 4428069"/>
              <a:gd name="connsiteX3" fmla="*/ 5393268 w 5393268"/>
              <a:gd name="connsiteY3" fmla="*/ 719668 h 4428069"/>
              <a:gd name="connsiteX0" fmla="*/ 0 w 5274735"/>
              <a:gd name="connsiteY0" fmla="*/ 1473202 h 4428069"/>
              <a:gd name="connsiteX1" fmla="*/ 1896534 w 5274735"/>
              <a:gd name="connsiteY1" fmla="*/ 0 h 4428069"/>
              <a:gd name="connsiteX2" fmla="*/ 3149602 w 5274735"/>
              <a:gd name="connsiteY2" fmla="*/ 4428069 h 4428069"/>
              <a:gd name="connsiteX3" fmla="*/ 5274735 w 5274735"/>
              <a:gd name="connsiteY3" fmla="*/ 719668 h 4428069"/>
            </a:gdLst>
            <a:ahLst/>
            <a:cxnLst>
              <a:cxn ang="0">
                <a:pos x="connsiteX0" y="connsiteY0"/>
              </a:cxn>
              <a:cxn ang="0">
                <a:pos x="connsiteX1" y="connsiteY1"/>
              </a:cxn>
              <a:cxn ang="0">
                <a:pos x="connsiteX2" y="connsiteY2"/>
              </a:cxn>
              <a:cxn ang="0">
                <a:pos x="connsiteX3" y="connsiteY3"/>
              </a:cxn>
            </a:cxnLst>
            <a:rect l="l" t="t" r="r" b="b"/>
            <a:pathLst>
              <a:path w="5274735" h="4428069">
                <a:moveTo>
                  <a:pt x="0" y="1473202"/>
                </a:moveTo>
                <a:lnTo>
                  <a:pt x="1896534" y="0"/>
                </a:lnTo>
                <a:lnTo>
                  <a:pt x="3149602" y="4428069"/>
                </a:lnTo>
                <a:lnTo>
                  <a:pt x="5274735" y="719668"/>
                </a:lnTo>
              </a:path>
            </a:pathLst>
          </a:custGeom>
          <a:noFill/>
          <a:ln w="2159000" cap="rnd">
            <a:gradFill flip="none" rotWithShape="1">
              <a:gsLst>
                <a:gs pos="55000">
                  <a:srgbClr val="FFFFFF">
                    <a:alpha val="70000"/>
                  </a:srgbClr>
                </a:gs>
                <a:gs pos="20000">
                  <a:schemeClr val="bg1">
                    <a:alpha val="0"/>
                  </a:schemeClr>
                </a:gs>
                <a:gs pos="100000">
                  <a:schemeClr val="bg1"/>
                </a:gs>
              </a:gsLst>
              <a:lin ang="0" scaled="1"/>
              <a:tileRect/>
            </a:gra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Ellipse 8">
            <a:extLst>
              <a:ext uri="{FF2B5EF4-FFF2-40B4-BE49-F238E27FC236}">
                <a16:creationId xmlns:a16="http://schemas.microsoft.com/office/drawing/2014/main" id="{6921E63D-1378-62FE-D6A6-A7B243990133}"/>
              </a:ext>
            </a:extLst>
          </p:cNvPr>
          <p:cNvSpPr>
            <a:spLocks noGrp="1" noRot="1" noMove="1" noResize="1" noEditPoints="1" noAdjustHandles="1" noChangeArrowheads="1" noChangeShapeType="1"/>
          </p:cNvSpPr>
          <p:nvPr userDrawn="1"/>
        </p:nvSpPr>
        <p:spPr>
          <a:xfrm>
            <a:off x="3653488" y="2207383"/>
            <a:ext cx="2158755" cy="215875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Espace réservé du texte 12">
            <a:extLst>
              <a:ext uri="{FF2B5EF4-FFF2-40B4-BE49-F238E27FC236}">
                <a16:creationId xmlns:a16="http://schemas.microsoft.com/office/drawing/2014/main" id="{59E85013-1526-624C-D36A-CFCECD67C10C}"/>
              </a:ext>
            </a:extLst>
          </p:cNvPr>
          <p:cNvSpPr>
            <a:spLocks noGrp="1"/>
          </p:cNvSpPr>
          <p:nvPr>
            <p:ph type="body" sz="quarter" idx="10" hasCustomPrompt="1"/>
          </p:nvPr>
        </p:nvSpPr>
        <p:spPr>
          <a:xfrm>
            <a:off x="3577167" y="2269067"/>
            <a:ext cx="2294467" cy="1779588"/>
          </a:xfrm>
        </p:spPr>
        <p:txBody>
          <a:bodyPr>
            <a:noAutofit/>
          </a:bodyPr>
          <a:lstStyle>
            <a:lvl1pPr algn="ctr">
              <a:defRPr sz="11500">
                <a:solidFill>
                  <a:schemeClr val="bg1"/>
                </a:solidFill>
              </a:defRPr>
            </a:lvl1pPr>
          </a:lstStyle>
          <a:p>
            <a:pPr lvl="0"/>
            <a:r>
              <a:rPr lang="fr-FR"/>
              <a:t>1</a:t>
            </a:r>
            <a:endParaRPr lang="en-GB"/>
          </a:p>
        </p:txBody>
      </p:sp>
      <p:sp>
        <p:nvSpPr>
          <p:cNvPr id="4" name="Titre 1">
            <a:extLst>
              <a:ext uri="{FF2B5EF4-FFF2-40B4-BE49-F238E27FC236}">
                <a16:creationId xmlns:a16="http://schemas.microsoft.com/office/drawing/2014/main" id="{E997A602-0268-62EA-4229-C3D02293B2E6}"/>
              </a:ext>
            </a:extLst>
          </p:cNvPr>
          <p:cNvSpPr>
            <a:spLocks noGrp="1"/>
          </p:cNvSpPr>
          <p:nvPr>
            <p:ph type="title"/>
          </p:nvPr>
        </p:nvSpPr>
        <p:spPr>
          <a:xfrm>
            <a:off x="6379758" y="2156012"/>
            <a:ext cx="5127052" cy="1329595"/>
          </a:xfrm>
          <a:prstGeom prst="rect">
            <a:avLst/>
          </a:prstGeom>
          <a:noFill/>
        </p:spPr>
        <p:txBody>
          <a:bodyPr wrap="square" lIns="90000" anchor="b">
            <a:noAutofit/>
          </a:bodyPr>
          <a:lstStyle>
            <a:lvl1pPr>
              <a:defRPr sz="4800"/>
            </a:lvl1pPr>
          </a:lstStyle>
          <a:p>
            <a:r>
              <a:rPr lang="fr-FR" dirty="0"/>
              <a:t>Modifiez le style du titre</a:t>
            </a:r>
            <a:endParaRPr lang="en-US" dirty="0"/>
          </a:p>
        </p:txBody>
      </p:sp>
      <p:sp>
        <p:nvSpPr>
          <p:cNvPr id="5" name="Espace réservé du texte 2">
            <a:extLst>
              <a:ext uri="{FF2B5EF4-FFF2-40B4-BE49-F238E27FC236}">
                <a16:creationId xmlns:a16="http://schemas.microsoft.com/office/drawing/2014/main" id="{0A4C3E9D-DA0B-F12E-BCAB-610ED5298256}"/>
              </a:ext>
            </a:extLst>
          </p:cNvPr>
          <p:cNvSpPr>
            <a:spLocks noGrp="1"/>
          </p:cNvSpPr>
          <p:nvPr>
            <p:ph type="body" idx="1"/>
          </p:nvPr>
        </p:nvSpPr>
        <p:spPr>
          <a:xfrm>
            <a:off x="6379758" y="3512595"/>
            <a:ext cx="5127052" cy="1500187"/>
          </a:xfrm>
        </p:spPr>
        <p:txBody>
          <a:bodyPr>
            <a:normAutofit/>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grpSp>
        <p:nvGrpSpPr>
          <p:cNvPr id="3" name="Graphique 9">
            <a:extLst>
              <a:ext uri="{FF2B5EF4-FFF2-40B4-BE49-F238E27FC236}">
                <a16:creationId xmlns:a16="http://schemas.microsoft.com/office/drawing/2014/main" id="{9455C291-B0D3-52BC-DD43-F909720960DA}"/>
              </a:ext>
            </a:extLst>
          </p:cNvPr>
          <p:cNvGrpSpPr/>
          <p:nvPr userDrawn="1"/>
        </p:nvGrpSpPr>
        <p:grpSpPr>
          <a:xfrm>
            <a:off x="10854273" y="6451996"/>
            <a:ext cx="766931" cy="219810"/>
            <a:chOff x="3505759" y="528463"/>
            <a:chExt cx="5396928" cy="1546814"/>
          </a:xfrm>
        </p:grpSpPr>
        <p:sp>
          <p:nvSpPr>
            <p:cNvPr id="6" name="Forme libre 5">
              <a:extLst>
                <a:ext uri="{FF2B5EF4-FFF2-40B4-BE49-F238E27FC236}">
                  <a16:creationId xmlns:a16="http://schemas.microsoft.com/office/drawing/2014/main" id="{0EC4B223-8C3D-56D8-5E85-F93DD7862A3E}"/>
                </a:ext>
              </a:extLst>
            </p:cNvPr>
            <p:cNvSpPr/>
            <p:nvPr/>
          </p:nvSpPr>
          <p:spPr>
            <a:xfrm>
              <a:off x="4925101" y="1778120"/>
              <a:ext cx="297100" cy="297157"/>
            </a:xfrm>
            <a:custGeom>
              <a:avLst/>
              <a:gdLst>
                <a:gd name="connsiteX0" fmla="*/ 148598 w 297100"/>
                <a:gd name="connsiteY0" fmla="*/ 297157 h 297157"/>
                <a:gd name="connsiteX1" fmla="*/ 0 w 297100"/>
                <a:gd name="connsiteY1" fmla="*/ 148579 h 297157"/>
                <a:gd name="connsiteX2" fmla="*/ 148598 w 297100"/>
                <a:gd name="connsiteY2" fmla="*/ 0 h 297157"/>
                <a:gd name="connsiteX3" fmla="*/ 297100 w 297100"/>
                <a:gd name="connsiteY3" fmla="*/ 148579 h 297157"/>
                <a:gd name="connsiteX4" fmla="*/ 148598 w 297100"/>
                <a:gd name="connsiteY4" fmla="*/ 297157 h 29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00" h="297157">
                  <a:moveTo>
                    <a:pt x="148598" y="297157"/>
                  </a:moveTo>
                  <a:cubicBezTo>
                    <a:pt x="66541" y="297157"/>
                    <a:pt x="0" y="230615"/>
                    <a:pt x="0" y="148579"/>
                  </a:cubicBezTo>
                  <a:cubicBezTo>
                    <a:pt x="0" y="66542"/>
                    <a:pt x="66541" y="0"/>
                    <a:pt x="148598" y="0"/>
                  </a:cubicBezTo>
                  <a:cubicBezTo>
                    <a:pt x="230655" y="0"/>
                    <a:pt x="297100" y="66542"/>
                    <a:pt x="297100" y="148579"/>
                  </a:cubicBezTo>
                  <a:cubicBezTo>
                    <a:pt x="297100" y="230615"/>
                    <a:pt x="230655" y="297157"/>
                    <a:pt x="148598" y="297157"/>
                  </a:cubicBezTo>
                  <a:close/>
                </a:path>
              </a:pathLst>
            </a:custGeom>
            <a:solidFill>
              <a:schemeClr val="bg2"/>
            </a:solidFill>
            <a:ln w="0" cap="flat">
              <a:noFill/>
              <a:prstDash val="solid"/>
              <a:miter/>
            </a:ln>
          </p:spPr>
          <p:txBody>
            <a:bodyPr rtlCol="0" anchor="ctr"/>
            <a:lstStyle/>
            <a:p>
              <a:endParaRPr lang="en-GB"/>
            </a:p>
          </p:txBody>
        </p:sp>
        <p:sp>
          <p:nvSpPr>
            <p:cNvPr id="10" name="Forme libre 9">
              <a:extLst>
                <a:ext uri="{FF2B5EF4-FFF2-40B4-BE49-F238E27FC236}">
                  <a16:creationId xmlns:a16="http://schemas.microsoft.com/office/drawing/2014/main" id="{AD44596B-BB67-CBBE-DA55-E0EA5434F777}"/>
                </a:ext>
              </a:extLst>
            </p:cNvPr>
            <p:cNvSpPr/>
            <p:nvPr/>
          </p:nvSpPr>
          <p:spPr>
            <a:xfrm>
              <a:off x="4958133" y="964692"/>
              <a:ext cx="231131" cy="673499"/>
            </a:xfrm>
            <a:custGeom>
              <a:avLst/>
              <a:gdLst>
                <a:gd name="connsiteX0" fmla="*/ 231131 w 231131"/>
                <a:gd name="connsiteY0" fmla="*/ 0 h 673499"/>
                <a:gd name="connsiteX1" fmla="*/ 230845 w 231131"/>
                <a:gd name="connsiteY1" fmla="*/ 673499 h 673499"/>
                <a:gd name="connsiteX2" fmla="*/ 0 w 231131"/>
                <a:gd name="connsiteY2" fmla="*/ 673499 h 673499"/>
                <a:gd name="connsiteX3" fmla="*/ 190 w 231131"/>
                <a:gd name="connsiteY3" fmla="*/ 0 h 673499"/>
                <a:gd name="connsiteX4" fmla="*/ 231131 w 231131"/>
                <a:gd name="connsiteY4" fmla="*/ 0 h 673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31" h="673499">
                  <a:moveTo>
                    <a:pt x="231131" y="0"/>
                  </a:moveTo>
                  <a:lnTo>
                    <a:pt x="230845" y="673499"/>
                  </a:lnTo>
                  <a:lnTo>
                    <a:pt x="0" y="673499"/>
                  </a:lnTo>
                  <a:lnTo>
                    <a:pt x="190" y="0"/>
                  </a:lnTo>
                  <a:lnTo>
                    <a:pt x="231131" y="0"/>
                  </a:lnTo>
                  <a:close/>
                </a:path>
              </a:pathLst>
            </a:custGeom>
            <a:solidFill>
              <a:srgbClr val="463738"/>
            </a:solidFill>
            <a:ln w="0" cap="flat">
              <a:noFill/>
              <a:prstDash val="solid"/>
              <a:miter/>
            </a:ln>
          </p:spPr>
          <p:txBody>
            <a:bodyPr rtlCol="0" anchor="ctr"/>
            <a:lstStyle/>
            <a:p>
              <a:endParaRPr lang="en-GB"/>
            </a:p>
          </p:txBody>
        </p:sp>
        <p:sp>
          <p:nvSpPr>
            <p:cNvPr id="11" name="Forme libre 10">
              <a:extLst>
                <a:ext uri="{FF2B5EF4-FFF2-40B4-BE49-F238E27FC236}">
                  <a16:creationId xmlns:a16="http://schemas.microsoft.com/office/drawing/2014/main" id="{5CB7DF9B-44FE-6335-43E7-B2931A893F22}"/>
                </a:ext>
              </a:extLst>
            </p:cNvPr>
            <p:cNvSpPr/>
            <p:nvPr/>
          </p:nvSpPr>
          <p:spPr>
            <a:xfrm>
              <a:off x="4925101" y="528463"/>
              <a:ext cx="297100" cy="297062"/>
            </a:xfrm>
            <a:custGeom>
              <a:avLst/>
              <a:gdLst>
                <a:gd name="connsiteX0" fmla="*/ 148598 w 297100"/>
                <a:gd name="connsiteY0" fmla="*/ 297062 h 297062"/>
                <a:gd name="connsiteX1" fmla="*/ 0 w 297100"/>
                <a:gd name="connsiteY1" fmla="*/ 148579 h 297062"/>
                <a:gd name="connsiteX2" fmla="*/ 148598 w 297100"/>
                <a:gd name="connsiteY2" fmla="*/ 0 h 297062"/>
                <a:gd name="connsiteX3" fmla="*/ 297100 w 297100"/>
                <a:gd name="connsiteY3" fmla="*/ 148579 h 297062"/>
                <a:gd name="connsiteX4" fmla="*/ 148598 w 297100"/>
                <a:gd name="connsiteY4" fmla="*/ 297062 h 297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00" h="297062">
                  <a:moveTo>
                    <a:pt x="148598" y="297062"/>
                  </a:moveTo>
                  <a:cubicBezTo>
                    <a:pt x="66541" y="297062"/>
                    <a:pt x="0" y="230615"/>
                    <a:pt x="0" y="148579"/>
                  </a:cubicBezTo>
                  <a:cubicBezTo>
                    <a:pt x="0" y="66542"/>
                    <a:pt x="66541" y="0"/>
                    <a:pt x="148598" y="0"/>
                  </a:cubicBezTo>
                  <a:cubicBezTo>
                    <a:pt x="230655" y="0"/>
                    <a:pt x="297100" y="66542"/>
                    <a:pt x="297100" y="148579"/>
                  </a:cubicBezTo>
                  <a:cubicBezTo>
                    <a:pt x="297100" y="230615"/>
                    <a:pt x="230655" y="297062"/>
                    <a:pt x="148598" y="297062"/>
                  </a:cubicBezTo>
                  <a:close/>
                </a:path>
              </a:pathLst>
            </a:custGeom>
            <a:solidFill>
              <a:srgbClr val="463738"/>
            </a:solidFill>
            <a:ln w="0" cap="flat">
              <a:noFill/>
              <a:prstDash val="solid"/>
              <a:miter/>
            </a:ln>
          </p:spPr>
          <p:txBody>
            <a:bodyPr rtlCol="0" anchor="ctr"/>
            <a:lstStyle/>
            <a:p>
              <a:endParaRPr lang="en-GB"/>
            </a:p>
          </p:txBody>
        </p:sp>
        <p:sp>
          <p:nvSpPr>
            <p:cNvPr id="12" name="Forme libre 11">
              <a:extLst>
                <a:ext uri="{FF2B5EF4-FFF2-40B4-BE49-F238E27FC236}">
                  <a16:creationId xmlns:a16="http://schemas.microsoft.com/office/drawing/2014/main" id="{AA5864A9-B2A5-B6BF-31F7-D2A3DF2D9387}"/>
                </a:ext>
              </a:extLst>
            </p:cNvPr>
            <p:cNvSpPr/>
            <p:nvPr/>
          </p:nvSpPr>
          <p:spPr>
            <a:xfrm>
              <a:off x="3505759" y="680558"/>
              <a:ext cx="625519" cy="957728"/>
            </a:xfrm>
            <a:custGeom>
              <a:avLst/>
              <a:gdLst>
                <a:gd name="connsiteX0" fmla="*/ 391057 w 625519"/>
                <a:gd name="connsiteY0" fmla="*/ 612756 h 957728"/>
                <a:gd name="connsiteX1" fmla="*/ 250931 w 625519"/>
                <a:gd name="connsiteY1" fmla="*/ 375296 h 957728"/>
                <a:gd name="connsiteX2" fmla="*/ 231988 w 625519"/>
                <a:gd name="connsiteY2" fmla="*/ 375296 h 957728"/>
                <a:gd name="connsiteX3" fmla="*/ 231988 w 625519"/>
                <a:gd name="connsiteY3" fmla="*/ 864760 h 957728"/>
                <a:gd name="connsiteX4" fmla="*/ 254358 w 625519"/>
                <a:gd name="connsiteY4" fmla="*/ 864760 h 957728"/>
                <a:gd name="connsiteX5" fmla="*/ 391057 w 625519"/>
                <a:gd name="connsiteY5" fmla="*/ 612756 h 957728"/>
                <a:gd name="connsiteX6" fmla="*/ 0 w 625519"/>
                <a:gd name="connsiteY6" fmla="*/ 957538 h 957728"/>
                <a:gd name="connsiteX7" fmla="*/ 0 w 625519"/>
                <a:gd name="connsiteY7" fmla="*/ 0 h 957728"/>
                <a:gd name="connsiteX8" fmla="*/ 232083 w 625519"/>
                <a:gd name="connsiteY8" fmla="*/ 0 h 957728"/>
                <a:gd name="connsiteX9" fmla="*/ 232083 w 625519"/>
                <a:gd name="connsiteY9" fmla="*/ 284229 h 957728"/>
                <a:gd name="connsiteX10" fmla="*/ 305573 w 625519"/>
                <a:gd name="connsiteY10" fmla="*/ 284229 h 957728"/>
                <a:gd name="connsiteX11" fmla="*/ 585538 w 625519"/>
                <a:gd name="connsiteY11" fmla="*/ 418929 h 957728"/>
                <a:gd name="connsiteX12" fmla="*/ 625520 w 625519"/>
                <a:gd name="connsiteY12" fmla="*/ 614562 h 957728"/>
                <a:gd name="connsiteX13" fmla="*/ 326515 w 625519"/>
                <a:gd name="connsiteY13" fmla="*/ 957728 h 957728"/>
                <a:gd name="connsiteX14" fmla="*/ 0 w 625519"/>
                <a:gd name="connsiteY14" fmla="*/ 957728 h 95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5519" h="957728">
                  <a:moveTo>
                    <a:pt x="391057" y="612756"/>
                  </a:moveTo>
                  <a:cubicBezTo>
                    <a:pt x="391057" y="465793"/>
                    <a:pt x="356882" y="375296"/>
                    <a:pt x="250931" y="375296"/>
                  </a:cubicBezTo>
                  <a:lnTo>
                    <a:pt x="231988" y="375296"/>
                  </a:lnTo>
                  <a:cubicBezTo>
                    <a:pt x="231988" y="375296"/>
                    <a:pt x="231988" y="864760"/>
                    <a:pt x="231988" y="864760"/>
                  </a:cubicBezTo>
                  <a:lnTo>
                    <a:pt x="254358" y="864760"/>
                  </a:lnTo>
                  <a:cubicBezTo>
                    <a:pt x="357073" y="864760"/>
                    <a:pt x="391057" y="766658"/>
                    <a:pt x="391057" y="612756"/>
                  </a:cubicBezTo>
                  <a:close/>
                  <a:moveTo>
                    <a:pt x="0" y="957538"/>
                  </a:moveTo>
                  <a:lnTo>
                    <a:pt x="0" y="0"/>
                  </a:lnTo>
                  <a:lnTo>
                    <a:pt x="232083" y="0"/>
                  </a:lnTo>
                  <a:lnTo>
                    <a:pt x="232083" y="284229"/>
                  </a:lnTo>
                  <a:cubicBezTo>
                    <a:pt x="232083" y="284229"/>
                    <a:pt x="305573" y="284229"/>
                    <a:pt x="305573" y="284229"/>
                  </a:cubicBezTo>
                  <a:cubicBezTo>
                    <a:pt x="466355" y="284229"/>
                    <a:pt x="545938" y="346874"/>
                    <a:pt x="585538" y="418929"/>
                  </a:cubicBezTo>
                  <a:cubicBezTo>
                    <a:pt x="625425" y="491365"/>
                    <a:pt x="625520" y="573972"/>
                    <a:pt x="625520" y="614562"/>
                  </a:cubicBezTo>
                  <a:cubicBezTo>
                    <a:pt x="625520" y="721409"/>
                    <a:pt x="591726" y="957728"/>
                    <a:pt x="326515" y="957728"/>
                  </a:cubicBezTo>
                  <a:lnTo>
                    <a:pt x="0" y="957728"/>
                  </a:lnTo>
                  <a:close/>
                </a:path>
              </a:pathLst>
            </a:custGeom>
            <a:solidFill>
              <a:srgbClr val="463738"/>
            </a:solidFill>
            <a:ln w="0" cap="flat">
              <a:noFill/>
              <a:prstDash val="solid"/>
              <a:miter/>
            </a:ln>
          </p:spPr>
          <p:txBody>
            <a:bodyPr rtlCol="0" anchor="ctr"/>
            <a:lstStyle/>
            <a:p>
              <a:endParaRPr lang="en-GB"/>
            </a:p>
          </p:txBody>
        </p:sp>
        <p:sp>
          <p:nvSpPr>
            <p:cNvPr id="14" name="Forme libre 13">
              <a:extLst>
                <a:ext uri="{FF2B5EF4-FFF2-40B4-BE49-F238E27FC236}">
                  <a16:creationId xmlns:a16="http://schemas.microsoft.com/office/drawing/2014/main" id="{59658F56-E98A-498E-79AA-C5676CFE34E3}"/>
                </a:ext>
              </a:extLst>
            </p:cNvPr>
            <p:cNvSpPr/>
            <p:nvPr/>
          </p:nvSpPr>
          <p:spPr>
            <a:xfrm>
              <a:off x="4232184" y="964787"/>
              <a:ext cx="625424" cy="957633"/>
            </a:xfrm>
            <a:custGeom>
              <a:avLst/>
              <a:gdLst>
                <a:gd name="connsiteX0" fmla="*/ 231988 w 625424"/>
                <a:gd name="connsiteY0" fmla="*/ 90972 h 957633"/>
                <a:gd name="connsiteX1" fmla="*/ 231988 w 625424"/>
                <a:gd name="connsiteY1" fmla="*/ 580531 h 957633"/>
                <a:gd name="connsiteX2" fmla="*/ 250931 w 625424"/>
                <a:gd name="connsiteY2" fmla="*/ 580531 h 957633"/>
                <a:gd name="connsiteX3" fmla="*/ 390962 w 625424"/>
                <a:gd name="connsiteY3" fmla="*/ 342976 h 957633"/>
                <a:gd name="connsiteX4" fmla="*/ 254263 w 625424"/>
                <a:gd name="connsiteY4" fmla="*/ 91067 h 957633"/>
                <a:gd name="connsiteX5" fmla="*/ 231893 w 625424"/>
                <a:gd name="connsiteY5" fmla="*/ 91067 h 957633"/>
                <a:gd name="connsiteX6" fmla="*/ 625329 w 625424"/>
                <a:gd name="connsiteY6" fmla="*/ 343071 h 957633"/>
                <a:gd name="connsiteX7" fmla="*/ 585443 w 625424"/>
                <a:gd name="connsiteY7" fmla="*/ 538704 h 957633"/>
                <a:gd name="connsiteX8" fmla="*/ 305478 w 625424"/>
                <a:gd name="connsiteY8" fmla="*/ 673404 h 957633"/>
                <a:gd name="connsiteX9" fmla="*/ 231988 w 625424"/>
                <a:gd name="connsiteY9" fmla="*/ 673404 h 957633"/>
                <a:gd name="connsiteX10" fmla="*/ 231988 w 625424"/>
                <a:gd name="connsiteY10" fmla="*/ 957633 h 957633"/>
                <a:gd name="connsiteX11" fmla="*/ 0 w 625424"/>
                <a:gd name="connsiteY11" fmla="*/ 957633 h 957633"/>
                <a:gd name="connsiteX12" fmla="*/ 0 w 625424"/>
                <a:gd name="connsiteY12" fmla="*/ 0 h 957633"/>
                <a:gd name="connsiteX13" fmla="*/ 326420 w 625424"/>
                <a:gd name="connsiteY13" fmla="*/ 0 h 957633"/>
                <a:gd name="connsiteX14" fmla="*/ 625425 w 625424"/>
                <a:gd name="connsiteY14" fmla="*/ 343166 h 95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5424" h="957633">
                  <a:moveTo>
                    <a:pt x="231988" y="90972"/>
                  </a:moveTo>
                  <a:lnTo>
                    <a:pt x="231988" y="580531"/>
                  </a:lnTo>
                  <a:lnTo>
                    <a:pt x="250931" y="580531"/>
                  </a:lnTo>
                  <a:cubicBezTo>
                    <a:pt x="356882" y="580531"/>
                    <a:pt x="390962" y="490034"/>
                    <a:pt x="390962" y="342976"/>
                  </a:cubicBezTo>
                  <a:cubicBezTo>
                    <a:pt x="390962" y="195918"/>
                    <a:pt x="356978" y="91067"/>
                    <a:pt x="254263" y="91067"/>
                  </a:cubicBezTo>
                  <a:lnTo>
                    <a:pt x="231893" y="91067"/>
                  </a:lnTo>
                  <a:close/>
                  <a:moveTo>
                    <a:pt x="625329" y="343071"/>
                  </a:moveTo>
                  <a:cubicBezTo>
                    <a:pt x="625329" y="383662"/>
                    <a:pt x="625329" y="466269"/>
                    <a:pt x="585443" y="538704"/>
                  </a:cubicBezTo>
                  <a:cubicBezTo>
                    <a:pt x="545747" y="610665"/>
                    <a:pt x="466260" y="673404"/>
                    <a:pt x="305478" y="673404"/>
                  </a:cubicBezTo>
                  <a:lnTo>
                    <a:pt x="231988" y="673404"/>
                  </a:lnTo>
                  <a:lnTo>
                    <a:pt x="231988" y="957633"/>
                  </a:lnTo>
                  <a:lnTo>
                    <a:pt x="0" y="957633"/>
                  </a:lnTo>
                  <a:lnTo>
                    <a:pt x="0" y="0"/>
                  </a:lnTo>
                  <a:lnTo>
                    <a:pt x="326420" y="0"/>
                  </a:lnTo>
                  <a:cubicBezTo>
                    <a:pt x="591631" y="0"/>
                    <a:pt x="625425" y="236319"/>
                    <a:pt x="625425" y="343166"/>
                  </a:cubicBezTo>
                  <a:close/>
                </a:path>
              </a:pathLst>
            </a:custGeom>
            <a:solidFill>
              <a:srgbClr val="463738"/>
            </a:solidFill>
            <a:ln w="0" cap="flat">
              <a:noFill/>
              <a:prstDash val="solid"/>
              <a:miter/>
            </a:ln>
          </p:spPr>
          <p:txBody>
            <a:bodyPr rtlCol="0" anchor="ctr"/>
            <a:lstStyle/>
            <a:p>
              <a:endParaRPr lang="en-GB"/>
            </a:p>
          </p:txBody>
        </p:sp>
        <p:sp>
          <p:nvSpPr>
            <p:cNvPr id="15" name="Forme libre 14">
              <a:extLst>
                <a:ext uri="{FF2B5EF4-FFF2-40B4-BE49-F238E27FC236}">
                  <a16:creationId xmlns:a16="http://schemas.microsoft.com/office/drawing/2014/main" id="{0EC09FEB-2B7F-4838-C3CC-859B4E5732B4}"/>
                </a:ext>
              </a:extLst>
            </p:cNvPr>
            <p:cNvSpPr/>
            <p:nvPr/>
          </p:nvSpPr>
          <p:spPr>
            <a:xfrm>
              <a:off x="7616331" y="941498"/>
              <a:ext cx="617142" cy="717892"/>
            </a:xfrm>
            <a:custGeom>
              <a:avLst/>
              <a:gdLst>
                <a:gd name="connsiteX0" fmla="*/ 313759 w 617142"/>
                <a:gd name="connsiteY0" fmla="*/ 91733 h 717892"/>
                <a:gd name="connsiteX1" fmla="*/ 229798 w 617142"/>
                <a:gd name="connsiteY1" fmla="*/ 406381 h 717892"/>
                <a:gd name="connsiteX2" fmla="*/ 598390 w 617142"/>
                <a:gd name="connsiteY2" fmla="*/ 576253 h 717892"/>
                <a:gd name="connsiteX3" fmla="*/ 598199 w 617142"/>
                <a:gd name="connsiteY3" fmla="*/ 688994 h 717892"/>
                <a:gd name="connsiteX4" fmla="*/ 383918 w 617142"/>
                <a:gd name="connsiteY4" fmla="*/ 717892 h 717892"/>
                <a:gd name="connsiteX5" fmla="*/ 0 w 617142"/>
                <a:gd name="connsiteY5" fmla="*/ 346113 h 717892"/>
                <a:gd name="connsiteX6" fmla="*/ 327753 w 617142"/>
                <a:gd name="connsiteY6" fmla="*/ 0 h 717892"/>
                <a:gd name="connsiteX7" fmla="*/ 617143 w 617142"/>
                <a:gd name="connsiteY7" fmla="*/ 278430 h 717892"/>
                <a:gd name="connsiteX8" fmla="*/ 396769 w 617142"/>
                <a:gd name="connsiteY8" fmla="*/ 278430 h 717892"/>
                <a:gd name="connsiteX9" fmla="*/ 313569 w 617142"/>
                <a:gd name="connsiteY9" fmla="*/ 91543 h 71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7142" h="717892">
                  <a:moveTo>
                    <a:pt x="313759" y="91733"/>
                  </a:moveTo>
                  <a:cubicBezTo>
                    <a:pt x="242078" y="91733"/>
                    <a:pt x="208189" y="218733"/>
                    <a:pt x="229798" y="406381"/>
                  </a:cubicBezTo>
                  <a:cubicBezTo>
                    <a:pt x="256072" y="634810"/>
                    <a:pt x="460263" y="634049"/>
                    <a:pt x="598390" y="576253"/>
                  </a:cubicBezTo>
                  <a:lnTo>
                    <a:pt x="598199" y="688994"/>
                  </a:lnTo>
                  <a:cubicBezTo>
                    <a:pt x="513286" y="712094"/>
                    <a:pt x="443985" y="717892"/>
                    <a:pt x="383918" y="717892"/>
                  </a:cubicBezTo>
                  <a:cubicBezTo>
                    <a:pt x="35412" y="717892"/>
                    <a:pt x="0" y="431667"/>
                    <a:pt x="0" y="346113"/>
                  </a:cubicBezTo>
                  <a:cubicBezTo>
                    <a:pt x="0" y="200862"/>
                    <a:pt x="51595" y="0"/>
                    <a:pt x="327753" y="0"/>
                  </a:cubicBezTo>
                  <a:cubicBezTo>
                    <a:pt x="510906" y="0"/>
                    <a:pt x="615429" y="119015"/>
                    <a:pt x="617143" y="278430"/>
                  </a:cubicBezTo>
                  <a:lnTo>
                    <a:pt x="396769" y="278430"/>
                  </a:lnTo>
                  <a:cubicBezTo>
                    <a:pt x="396197" y="178713"/>
                    <a:pt x="375255" y="91543"/>
                    <a:pt x="313569" y="91543"/>
                  </a:cubicBezTo>
                  <a:close/>
                </a:path>
              </a:pathLst>
            </a:custGeom>
            <a:solidFill>
              <a:srgbClr val="463738"/>
            </a:solidFill>
            <a:ln w="0" cap="flat">
              <a:noFill/>
              <a:prstDash val="solid"/>
              <a:miter/>
            </a:ln>
          </p:spPr>
          <p:txBody>
            <a:bodyPr rtlCol="0" anchor="ctr"/>
            <a:lstStyle/>
            <a:p>
              <a:endParaRPr lang="en-GB"/>
            </a:p>
          </p:txBody>
        </p:sp>
        <p:sp>
          <p:nvSpPr>
            <p:cNvPr id="28" name="Forme libre 27">
              <a:extLst>
                <a:ext uri="{FF2B5EF4-FFF2-40B4-BE49-F238E27FC236}">
                  <a16:creationId xmlns:a16="http://schemas.microsoft.com/office/drawing/2014/main" id="{F9BD3859-5A00-4DCA-071B-E7C3A39F6303}"/>
                </a:ext>
              </a:extLst>
            </p:cNvPr>
            <p:cNvSpPr/>
            <p:nvPr/>
          </p:nvSpPr>
          <p:spPr>
            <a:xfrm>
              <a:off x="8277453" y="941593"/>
              <a:ext cx="625234" cy="717892"/>
            </a:xfrm>
            <a:custGeom>
              <a:avLst/>
              <a:gdLst>
                <a:gd name="connsiteX0" fmla="*/ 392294 w 625234"/>
                <a:gd name="connsiteY0" fmla="*/ 255331 h 717892"/>
                <a:gd name="connsiteX1" fmla="*/ 392294 w 625234"/>
                <a:gd name="connsiteY1" fmla="*/ 241072 h 717892"/>
                <a:gd name="connsiteX2" fmla="*/ 315283 w 625234"/>
                <a:gd name="connsiteY2" fmla="*/ 91543 h 717892"/>
                <a:gd name="connsiteX3" fmla="*/ 229608 w 625234"/>
                <a:gd name="connsiteY3" fmla="*/ 250863 h 717892"/>
                <a:gd name="connsiteX4" fmla="*/ 229132 w 625234"/>
                <a:gd name="connsiteY4" fmla="*/ 255236 h 717892"/>
                <a:gd name="connsiteX5" fmla="*/ 392199 w 625234"/>
                <a:gd name="connsiteY5" fmla="*/ 255236 h 717892"/>
                <a:gd name="connsiteX6" fmla="*/ 625139 w 625234"/>
                <a:gd name="connsiteY6" fmla="*/ 355049 h 717892"/>
                <a:gd name="connsiteX7" fmla="*/ 226562 w 625234"/>
                <a:gd name="connsiteY7" fmla="*/ 355049 h 717892"/>
                <a:gd name="connsiteX8" fmla="*/ 226752 w 625234"/>
                <a:gd name="connsiteY8" fmla="*/ 359231 h 717892"/>
                <a:gd name="connsiteX9" fmla="*/ 598580 w 625234"/>
                <a:gd name="connsiteY9" fmla="*/ 576063 h 717892"/>
                <a:gd name="connsiteX10" fmla="*/ 598580 w 625234"/>
                <a:gd name="connsiteY10" fmla="*/ 688994 h 717892"/>
                <a:gd name="connsiteX11" fmla="*/ 389248 w 625234"/>
                <a:gd name="connsiteY11" fmla="*/ 717892 h 717892"/>
                <a:gd name="connsiteX12" fmla="*/ 0 w 625234"/>
                <a:gd name="connsiteY12" fmla="*/ 338128 h 717892"/>
                <a:gd name="connsiteX13" fmla="*/ 323660 w 625234"/>
                <a:gd name="connsiteY13" fmla="*/ 0 h 717892"/>
                <a:gd name="connsiteX14" fmla="*/ 625234 w 625234"/>
                <a:gd name="connsiteY14" fmla="*/ 287461 h 717892"/>
                <a:gd name="connsiteX15" fmla="*/ 625234 w 625234"/>
                <a:gd name="connsiteY15" fmla="*/ 355144 h 71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234" h="717892">
                  <a:moveTo>
                    <a:pt x="392294" y="255331"/>
                  </a:moveTo>
                  <a:lnTo>
                    <a:pt x="392294" y="241072"/>
                  </a:lnTo>
                  <a:cubicBezTo>
                    <a:pt x="389343" y="171298"/>
                    <a:pt x="375064" y="91543"/>
                    <a:pt x="315283" y="91543"/>
                  </a:cubicBezTo>
                  <a:cubicBezTo>
                    <a:pt x="255500" y="91543"/>
                    <a:pt x="237794" y="158370"/>
                    <a:pt x="229608" y="250863"/>
                  </a:cubicBezTo>
                  <a:lnTo>
                    <a:pt x="229132" y="255236"/>
                  </a:lnTo>
                  <a:lnTo>
                    <a:pt x="392199" y="255236"/>
                  </a:lnTo>
                  <a:close/>
                  <a:moveTo>
                    <a:pt x="625139" y="355049"/>
                  </a:moveTo>
                  <a:lnTo>
                    <a:pt x="226562" y="355049"/>
                  </a:lnTo>
                  <a:lnTo>
                    <a:pt x="226752" y="359231"/>
                  </a:lnTo>
                  <a:cubicBezTo>
                    <a:pt x="240936" y="640514"/>
                    <a:pt x="450648" y="634620"/>
                    <a:pt x="598580" y="576063"/>
                  </a:cubicBezTo>
                  <a:lnTo>
                    <a:pt x="598580" y="688994"/>
                  </a:lnTo>
                  <a:cubicBezTo>
                    <a:pt x="513666" y="712094"/>
                    <a:pt x="454742" y="717892"/>
                    <a:pt x="389248" y="717892"/>
                  </a:cubicBezTo>
                  <a:cubicBezTo>
                    <a:pt x="50453" y="717892"/>
                    <a:pt x="0" y="466649"/>
                    <a:pt x="0" y="338128"/>
                  </a:cubicBezTo>
                  <a:cubicBezTo>
                    <a:pt x="0" y="189550"/>
                    <a:pt x="64827" y="-190"/>
                    <a:pt x="323660" y="0"/>
                  </a:cubicBezTo>
                  <a:cubicBezTo>
                    <a:pt x="514714" y="95"/>
                    <a:pt x="625234" y="120441"/>
                    <a:pt x="625234" y="287461"/>
                  </a:cubicBezTo>
                  <a:lnTo>
                    <a:pt x="625234" y="355144"/>
                  </a:lnTo>
                  <a:close/>
                </a:path>
              </a:pathLst>
            </a:custGeom>
            <a:solidFill>
              <a:srgbClr val="463738"/>
            </a:solidFill>
            <a:ln w="0" cap="flat">
              <a:noFill/>
              <a:prstDash val="solid"/>
              <a:miter/>
            </a:ln>
          </p:spPr>
          <p:txBody>
            <a:bodyPr rtlCol="0" anchor="ctr"/>
            <a:lstStyle/>
            <a:p>
              <a:endParaRPr lang="en-GB"/>
            </a:p>
          </p:txBody>
        </p:sp>
        <p:sp>
          <p:nvSpPr>
            <p:cNvPr id="29" name="Forme libre 28">
              <a:extLst>
                <a:ext uri="{FF2B5EF4-FFF2-40B4-BE49-F238E27FC236}">
                  <a16:creationId xmlns:a16="http://schemas.microsoft.com/office/drawing/2014/main" id="{2808A1BB-7CAD-ED4C-9F7E-8864F9823FEC}"/>
                </a:ext>
              </a:extLst>
            </p:cNvPr>
            <p:cNvSpPr/>
            <p:nvPr/>
          </p:nvSpPr>
          <p:spPr>
            <a:xfrm>
              <a:off x="6141014" y="941498"/>
              <a:ext cx="608385" cy="696693"/>
            </a:xfrm>
            <a:custGeom>
              <a:avLst/>
              <a:gdLst>
                <a:gd name="connsiteX0" fmla="*/ 378301 w 608385"/>
                <a:gd name="connsiteY0" fmla="*/ 601634 h 696693"/>
                <a:gd name="connsiteX1" fmla="*/ 377540 w 608385"/>
                <a:gd name="connsiteY1" fmla="*/ 336417 h 696693"/>
                <a:gd name="connsiteX2" fmla="*/ 373161 w 608385"/>
                <a:gd name="connsiteY2" fmla="*/ 336797 h 696693"/>
                <a:gd name="connsiteX3" fmla="*/ 232274 w 608385"/>
                <a:gd name="connsiteY3" fmla="*/ 482524 h 696693"/>
                <a:gd name="connsiteX4" fmla="*/ 334607 w 608385"/>
                <a:gd name="connsiteY4" fmla="*/ 601539 h 696693"/>
                <a:gd name="connsiteX5" fmla="*/ 378301 w 608385"/>
                <a:gd name="connsiteY5" fmla="*/ 601539 h 696693"/>
                <a:gd name="connsiteX6" fmla="*/ 608385 w 608385"/>
                <a:gd name="connsiteY6" fmla="*/ 696694 h 696693"/>
                <a:gd name="connsiteX7" fmla="*/ 235891 w 608385"/>
                <a:gd name="connsiteY7" fmla="*/ 696694 h 696693"/>
                <a:gd name="connsiteX8" fmla="*/ 0 w 608385"/>
                <a:gd name="connsiteY8" fmla="*/ 488798 h 696693"/>
                <a:gd name="connsiteX9" fmla="*/ 154405 w 608385"/>
                <a:gd name="connsiteY9" fmla="*/ 276909 h 696693"/>
                <a:gd name="connsiteX10" fmla="*/ 279109 w 608385"/>
                <a:gd name="connsiteY10" fmla="*/ 252669 h 696693"/>
                <a:gd name="connsiteX11" fmla="*/ 373542 w 608385"/>
                <a:gd name="connsiteY11" fmla="*/ 250007 h 696693"/>
                <a:gd name="connsiteX12" fmla="*/ 377540 w 608385"/>
                <a:gd name="connsiteY12" fmla="*/ 250007 h 696693"/>
                <a:gd name="connsiteX13" fmla="*/ 377540 w 608385"/>
                <a:gd name="connsiteY13" fmla="*/ 228524 h 696693"/>
                <a:gd name="connsiteX14" fmla="*/ 128988 w 608385"/>
                <a:gd name="connsiteY14" fmla="*/ 112741 h 696693"/>
                <a:gd name="connsiteX15" fmla="*/ 83295 w 608385"/>
                <a:gd name="connsiteY15" fmla="*/ 128996 h 696693"/>
                <a:gd name="connsiteX16" fmla="*/ 83295 w 608385"/>
                <a:gd name="connsiteY16" fmla="*/ 25001 h 696693"/>
                <a:gd name="connsiteX17" fmla="*/ 300909 w 608385"/>
                <a:gd name="connsiteY17" fmla="*/ 0 h 696693"/>
                <a:gd name="connsiteX18" fmla="*/ 608385 w 608385"/>
                <a:gd name="connsiteY18" fmla="*/ 249342 h 696693"/>
                <a:gd name="connsiteX19" fmla="*/ 608385 w 608385"/>
                <a:gd name="connsiteY19" fmla="*/ 696694 h 69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8385" h="696693">
                  <a:moveTo>
                    <a:pt x="378301" y="601634"/>
                  </a:moveTo>
                  <a:lnTo>
                    <a:pt x="377540" y="336417"/>
                  </a:lnTo>
                  <a:lnTo>
                    <a:pt x="373161" y="336797"/>
                  </a:lnTo>
                  <a:cubicBezTo>
                    <a:pt x="316044" y="341835"/>
                    <a:pt x="232369" y="367502"/>
                    <a:pt x="232274" y="482524"/>
                  </a:cubicBezTo>
                  <a:cubicBezTo>
                    <a:pt x="232179" y="590132"/>
                    <a:pt x="284726" y="599448"/>
                    <a:pt x="334607" y="601539"/>
                  </a:cubicBezTo>
                  <a:lnTo>
                    <a:pt x="378301" y="601539"/>
                  </a:lnTo>
                  <a:close/>
                  <a:moveTo>
                    <a:pt x="608385" y="696694"/>
                  </a:moveTo>
                  <a:lnTo>
                    <a:pt x="235891" y="696694"/>
                  </a:lnTo>
                  <a:cubicBezTo>
                    <a:pt x="98621" y="696504"/>
                    <a:pt x="-190" y="640799"/>
                    <a:pt x="0" y="488798"/>
                  </a:cubicBezTo>
                  <a:cubicBezTo>
                    <a:pt x="191" y="365125"/>
                    <a:pt x="71777" y="305713"/>
                    <a:pt x="154405" y="276909"/>
                  </a:cubicBezTo>
                  <a:cubicBezTo>
                    <a:pt x="195814" y="262460"/>
                    <a:pt x="239889" y="255806"/>
                    <a:pt x="279109" y="252669"/>
                  </a:cubicBezTo>
                  <a:cubicBezTo>
                    <a:pt x="318329" y="249532"/>
                    <a:pt x="352409" y="250103"/>
                    <a:pt x="373542" y="250007"/>
                  </a:cubicBezTo>
                  <a:lnTo>
                    <a:pt x="377540" y="250007"/>
                  </a:lnTo>
                  <a:lnTo>
                    <a:pt x="377540" y="228524"/>
                  </a:lnTo>
                  <a:cubicBezTo>
                    <a:pt x="377730" y="69584"/>
                    <a:pt x="218851" y="86600"/>
                    <a:pt x="128988" y="112741"/>
                  </a:cubicBezTo>
                  <a:cubicBezTo>
                    <a:pt x="111949" y="117969"/>
                    <a:pt x="96337" y="123483"/>
                    <a:pt x="83295" y="128996"/>
                  </a:cubicBezTo>
                  <a:lnTo>
                    <a:pt x="83295" y="25001"/>
                  </a:lnTo>
                  <a:cubicBezTo>
                    <a:pt x="162687" y="6369"/>
                    <a:pt x="216757" y="0"/>
                    <a:pt x="300909" y="0"/>
                  </a:cubicBezTo>
                  <a:cubicBezTo>
                    <a:pt x="500150" y="0"/>
                    <a:pt x="608385" y="93349"/>
                    <a:pt x="608385" y="249342"/>
                  </a:cubicBezTo>
                  <a:lnTo>
                    <a:pt x="608385" y="696694"/>
                  </a:lnTo>
                  <a:close/>
                </a:path>
              </a:pathLst>
            </a:custGeom>
            <a:solidFill>
              <a:srgbClr val="463738"/>
            </a:solidFill>
            <a:ln w="0" cap="flat">
              <a:noFill/>
              <a:prstDash val="solid"/>
              <a:miter/>
            </a:ln>
          </p:spPr>
          <p:txBody>
            <a:bodyPr rtlCol="0" anchor="ctr"/>
            <a:lstStyle/>
            <a:p>
              <a:endParaRPr lang="en-GB"/>
            </a:p>
          </p:txBody>
        </p:sp>
        <p:sp>
          <p:nvSpPr>
            <p:cNvPr id="30" name="Forme libre 29">
              <a:extLst>
                <a:ext uri="{FF2B5EF4-FFF2-40B4-BE49-F238E27FC236}">
                  <a16:creationId xmlns:a16="http://schemas.microsoft.com/office/drawing/2014/main" id="{EEFE352E-96C5-E37F-16DA-83B3E185E046}"/>
                </a:ext>
              </a:extLst>
            </p:cNvPr>
            <p:cNvSpPr/>
            <p:nvPr/>
          </p:nvSpPr>
          <p:spPr>
            <a:xfrm>
              <a:off x="5767473" y="941498"/>
              <a:ext cx="369257" cy="696693"/>
            </a:xfrm>
            <a:custGeom>
              <a:avLst/>
              <a:gdLst>
                <a:gd name="connsiteX0" fmla="*/ 369258 w 369257"/>
                <a:gd name="connsiteY0" fmla="*/ 99433 h 696693"/>
                <a:gd name="connsiteX1" fmla="*/ 231226 w 369257"/>
                <a:gd name="connsiteY1" fmla="*/ 248296 h 696693"/>
                <a:gd name="connsiteX2" fmla="*/ 230845 w 369257"/>
                <a:gd name="connsiteY2" fmla="*/ 696694 h 696693"/>
                <a:gd name="connsiteX3" fmla="*/ 0 w 369257"/>
                <a:gd name="connsiteY3" fmla="*/ 696694 h 696693"/>
                <a:gd name="connsiteX4" fmla="*/ 286 w 369257"/>
                <a:gd name="connsiteY4" fmla="*/ 240977 h 696693"/>
                <a:gd name="connsiteX5" fmla="*/ 322327 w 369257"/>
                <a:gd name="connsiteY5" fmla="*/ 0 h 696693"/>
                <a:gd name="connsiteX6" fmla="*/ 369162 w 369257"/>
                <a:gd name="connsiteY6" fmla="*/ 0 h 696693"/>
                <a:gd name="connsiteX7" fmla="*/ 369162 w 369257"/>
                <a:gd name="connsiteY7" fmla="*/ 99433 h 69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9257" h="696693">
                  <a:moveTo>
                    <a:pt x="369258" y="99433"/>
                  </a:moveTo>
                  <a:cubicBezTo>
                    <a:pt x="314807" y="101904"/>
                    <a:pt x="231322" y="121201"/>
                    <a:pt x="231226" y="248296"/>
                  </a:cubicBezTo>
                  <a:lnTo>
                    <a:pt x="230845" y="696694"/>
                  </a:lnTo>
                  <a:lnTo>
                    <a:pt x="0" y="696694"/>
                  </a:lnTo>
                  <a:lnTo>
                    <a:pt x="286" y="240977"/>
                  </a:lnTo>
                  <a:cubicBezTo>
                    <a:pt x="476" y="103995"/>
                    <a:pt x="126037" y="0"/>
                    <a:pt x="322327" y="0"/>
                  </a:cubicBezTo>
                  <a:lnTo>
                    <a:pt x="369162" y="0"/>
                  </a:lnTo>
                  <a:lnTo>
                    <a:pt x="369162" y="99433"/>
                  </a:lnTo>
                  <a:close/>
                </a:path>
              </a:pathLst>
            </a:custGeom>
            <a:solidFill>
              <a:srgbClr val="463738"/>
            </a:solidFill>
            <a:ln w="0" cap="flat">
              <a:noFill/>
              <a:prstDash val="solid"/>
              <a:miter/>
            </a:ln>
          </p:spPr>
          <p:txBody>
            <a:bodyPr rtlCol="0" anchor="ctr"/>
            <a:lstStyle/>
            <a:p>
              <a:endParaRPr lang="en-GB"/>
            </a:p>
          </p:txBody>
        </p:sp>
        <p:sp>
          <p:nvSpPr>
            <p:cNvPr id="31" name="Forme libre 30">
              <a:extLst>
                <a:ext uri="{FF2B5EF4-FFF2-40B4-BE49-F238E27FC236}">
                  <a16:creationId xmlns:a16="http://schemas.microsoft.com/office/drawing/2014/main" id="{E5A7C1A0-226D-14AA-8698-3AD73CAF48B5}"/>
                </a:ext>
              </a:extLst>
            </p:cNvPr>
            <p:cNvSpPr/>
            <p:nvPr/>
          </p:nvSpPr>
          <p:spPr>
            <a:xfrm>
              <a:off x="5336815" y="680558"/>
              <a:ext cx="427325" cy="957633"/>
            </a:xfrm>
            <a:custGeom>
              <a:avLst/>
              <a:gdLst>
                <a:gd name="connsiteX0" fmla="*/ 427231 w 427325"/>
                <a:gd name="connsiteY0" fmla="*/ 0 h 957633"/>
                <a:gd name="connsiteX1" fmla="*/ 427231 w 427325"/>
                <a:gd name="connsiteY1" fmla="*/ 97627 h 957633"/>
                <a:gd name="connsiteX2" fmla="*/ 359833 w 427325"/>
                <a:gd name="connsiteY2" fmla="*/ 99338 h 957633"/>
                <a:gd name="connsiteX3" fmla="*/ 295673 w 427325"/>
                <a:gd name="connsiteY3" fmla="*/ 112836 h 957633"/>
                <a:gd name="connsiteX4" fmla="*/ 230941 w 427325"/>
                <a:gd name="connsiteY4" fmla="*/ 226623 h 957633"/>
                <a:gd name="connsiteX5" fmla="*/ 230941 w 427325"/>
                <a:gd name="connsiteY5" fmla="*/ 284134 h 957633"/>
                <a:gd name="connsiteX6" fmla="*/ 393722 w 427325"/>
                <a:gd name="connsiteY6" fmla="*/ 284134 h 957633"/>
                <a:gd name="connsiteX7" fmla="*/ 393722 w 427325"/>
                <a:gd name="connsiteY7" fmla="*/ 383091 h 957633"/>
                <a:gd name="connsiteX8" fmla="*/ 230465 w 427325"/>
                <a:gd name="connsiteY8" fmla="*/ 383091 h 957633"/>
                <a:gd name="connsiteX9" fmla="*/ 230655 w 427325"/>
                <a:gd name="connsiteY9" fmla="*/ 957633 h 957633"/>
                <a:gd name="connsiteX10" fmla="*/ 0 w 427325"/>
                <a:gd name="connsiteY10" fmla="*/ 957633 h 957633"/>
                <a:gd name="connsiteX11" fmla="*/ 0 w 427325"/>
                <a:gd name="connsiteY11" fmla="*/ 279856 h 957633"/>
                <a:gd name="connsiteX12" fmla="*/ 380490 w 427325"/>
                <a:gd name="connsiteY12" fmla="*/ 0 h 957633"/>
                <a:gd name="connsiteX13" fmla="*/ 427326 w 427325"/>
                <a:gd name="connsiteY13" fmla="*/ 0 h 95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7325" h="957633">
                  <a:moveTo>
                    <a:pt x="427231" y="0"/>
                  </a:moveTo>
                  <a:lnTo>
                    <a:pt x="427231" y="97627"/>
                  </a:lnTo>
                  <a:cubicBezTo>
                    <a:pt x="404479" y="97627"/>
                    <a:pt x="381537" y="97627"/>
                    <a:pt x="359833" y="99338"/>
                  </a:cubicBezTo>
                  <a:cubicBezTo>
                    <a:pt x="336701" y="101144"/>
                    <a:pt x="314711" y="104946"/>
                    <a:pt x="295673" y="112836"/>
                  </a:cubicBezTo>
                  <a:cubicBezTo>
                    <a:pt x="256833" y="128901"/>
                    <a:pt x="231036" y="161792"/>
                    <a:pt x="230941" y="226623"/>
                  </a:cubicBezTo>
                  <a:lnTo>
                    <a:pt x="230941" y="284134"/>
                  </a:lnTo>
                  <a:lnTo>
                    <a:pt x="393722" y="284134"/>
                  </a:lnTo>
                  <a:lnTo>
                    <a:pt x="393722" y="383091"/>
                  </a:lnTo>
                  <a:lnTo>
                    <a:pt x="230465" y="383091"/>
                  </a:lnTo>
                  <a:lnTo>
                    <a:pt x="230655" y="957633"/>
                  </a:lnTo>
                  <a:lnTo>
                    <a:pt x="0" y="957633"/>
                  </a:lnTo>
                  <a:lnTo>
                    <a:pt x="0" y="279856"/>
                  </a:lnTo>
                  <a:cubicBezTo>
                    <a:pt x="0" y="29374"/>
                    <a:pt x="172015" y="0"/>
                    <a:pt x="380490" y="0"/>
                  </a:cubicBezTo>
                  <a:lnTo>
                    <a:pt x="427326" y="0"/>
                  </a:lnTo>
                  <a:close/>
                </a:path>
              </a:pathLst>
            </a:custGeom>
            <a:solidFill>
              <a:srgbClr val="463738"/>
            </a:solidFill>
            <a:ln w="0" cap="flat">
              <a:noFill/>
              <a:prstDash val="solid"/>
              <a:miter/>
            </a:ln>
          </p:spPr>
          <p:txBody>
            <a:bodyPr rtlCol="0" anchor="ctr"/>
            <a:lstStyle/>
            <a:p>
              <a:endParaRPr lang="en-GB"/>
            </a:p>
          </p:txBody>
        </p:sp>
        <p:sp>
          <p:nvSpPr>
            <p:cNvPr id="32" name="Forme libre 31">
              <a:extLst>
                <a:ext uri="{FF2B5EF4-FFF2-40B4-BE49-F238E27FC236}">
                  <a16:creationId xmlns:a16="http://schemas.microsoft.com/office/drawing/2014/main" id="{C375CE03-DA7A-133C-DE6F-F6BD2107D2E5}"/>
                </a:ext>
              </a:extLst>
            </p:cNvPr>
            <p:cNvSpPr/>
            <p:nvPr/>
          </p:nvSpPr>
          <p:spPr>
            <a:xfrm>
              <a:off x="6888287" y="961555"/>
              <a:ext cx="625424" cy="676636"/>
            </a:xfrm>
            <a:custGeom>
              <a:avLst/>
              <a:gdLst>
                <a:gd name="connsiteX0" fmla="*/ 625425 w 625424"/>
                <a:gd name="connsiteY0" fmla="*/ 676636 h 676636"/>
                <a:gd name="connsiteX1" fmla="*/ 393342 w 625424"/>
                <a:gd name="connsiteY1" fmla="*/ 676636 h 676636"/>
                <a:gd name="connsiteX2" fmla="*/ 392866 w 625424"/>
                <a:gd name="connsiteY2" fmla="*/ 270921 h 676636"/>
                <a:gd name="connsiteX3" fmla="*/ 247600 w 625424"/>
                <a:gd name="connsiteY3" fmla="*/ 102189 h 676636"/>
                <a:gd name="connsiteX4" fmla="*/ 231226 w 625424"/>
                <a:gd name="connsiteY4" fmla="*/ 102189 h 676636"/>
                <a:gd name="connsiteX5" fmla="*/ 231417 w 625424"/>
                <a:gd name="connsiteY5" fmla="*/ 676636 h 676636"/>
                <a:gd name="connsiteX6" fmla="*/ 191 w 625424"/>
                <a:gd name="connsiteY6" fmla="*/ 676636 h 676636"/>
                <a:gd name="connsiteX7" fmla="*/ 0 w 625424"/>
                <a:gd name="connsiteY7" fmla="*/ 0 h 676636"/>
                <a:gd name="connsiteX8" fmla="*/ 289866 w 625424"/>
                <a:gd name="connsiteY8" fmla="*/ 3232 h 676636"/>
                <a:gd name="connsiteX9" fmla="*/ 625329 w 625424"/>
                <a:gd name="connsiteY9" fmla="*/ 284134 h 676636"/>
                <a:gd name="connsiteX10" fmla="*/ 625329 w 625424"/>
                <a:gd name="connsiteY10" fmla="*/ 676636 h 67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5424" h="676636">
                  <a:moveTo>
                    <a:pt x="625425" y="676636"/>
                  </a:moveTo>
                  <a:lnTo>
                    <a:pt x="393342" y="676636"/>
                  </a:lnTo>
                  <a:lnTo>
                    <a:pt x="392866" y="270921"/>
                  </a:lnTo>
                  <a:cubicBezTo>
                    <a:pt x="392866" y="111030"/>
                    <a:pt x="332132" y="102570"/>
                    <a:pt x="247600" y="102189"/>
                  </a:cubicBezTo>
                  <a:lnTo>
                    <a:pt x="231226" y="102189"/>
                  </a:lnTo>
                  <a:lnTo>
                    <a:pt x="231417" y="676636"/>
                  </a:lnTo>
                  <a:lnTo>
                    <a:pt x="191" y="676636"/>
                  </a:lnTo>
                  <a:lnTo>
                    <a:pt x="0" y="0"/>
                  </a:lnTo>
                  <a:cubicBezTo>
                    <a:pt x="18753" y="1236"/>
                    <a:pt x="81296" y="3232"/>
                    <a:pt x="289866" y="3232"/>
                  </a:cubicBezTo>
                  <a:cubicBezTo>
                    <a:pt x="624282" y="3232"/>
                    <a:pt x="625234" y="158180"/>
                    <a:pt x="625329" y="284134"/>
                  </a:cubicBezTo>
                  <a:lnTo>
                    <a:pt x="625329" y="676636"/>
                  </a:lnTo>
                  <a:close/>
                </a:path>
              </a:pathLst>
            </a:custGeom>
            <a:solidFill>
              <a:srgbClr val="463738"/>
            </a:solidFill>
            <a:ln w="0" cap="flat">
              <a:noFill/>
              <a:prstDash val="solid"/>
              <a:miter/>
            </a:ln>
          </p:spPr>
          <p:txBody>
            <a:bodyPr rtlCol="0" anchor="ctr"/>
            <a:lstStyle/>
            <a:p>
              <a:endParaRPr lang="en-GB"/>
            </a:p>
          </p:txBody>
        </p:sp>
      </p:grpSp>
      <p:cxnSp>
        <p:nvCxnSpPr>
          <p:cNvPr id="33" name="Connecteur droit 32">
            <a:extLst>
              <a:ext uri="{FF2B5EF4-FFF2-40B4-BE49-F238E27FC236}">
                <a16:creationId xmlns:a16="http://schemas.microsoft.com/office/drawing/2014/main" id="{281FCDBF-A311-0B6C-DB1F-495D1B6A2122}"/>
              </a:ext>
            </a:extLst>
          </p:cNvPr>
          <p:cNvCxnSpPr>
            <a:cxnSpLocks/>
          </p:cNvCxnSpPr>
          <p:nvPr userDrawn="1"/>
        </p:nvCxnSpPr>
        <p:spPr>
          <a:xfrm>
            <a:off x="11713638" y="6466946"/>
            <a:ext cx="0" cy="21166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5">
            <a:extLst>
              <a:ext uri="{FF2B5EF4-FFF2-40B4-BE49-F238E27FC236}">
                <a16:creationId xmlns:a16="http://schemas.microsoft.com/office/drawing/2014/main" id="{7BC144E7-4662-A4AB-CA88-99971109C535}"/>
              </a:ext>
            </a:extLst>
          </p:cNvPr>
          <p:cNvSpPr>
            <a:spLocks noGrp="1"/>
          </p:cNvSpPr>
          <p:nvPr>
            <p:ph type="sldNum" sz="quarter" idx="4"/>
          </p:nvPr>
        </p:nvSpPr>
        <p:spPr>
          <a:xfrm>
            <a:off x="11738338" y="6374058"/>
            <a:ext cx="445191" cy="365125"/>
          </a:xfrm>
          <a:prstGeom prst="rect">
            <a:avLst/>
          </a:prstGeom>
        </p:spPr>
        <p:txBody>
          <a:bodyPr vert="horz" lIns="91440" tIns="45720" rIns="91440" bIns="45720" rtlCol="0" anchor="ctr"/>
          <a:lstStyle>
            <a:lvl1pPr algn="l">
              <a:defRPr sz="1050">
                <a:solidFill>
                  <a:schemeClr val="tx1"/>
                </a:solidFill>
                <a:latin typeface="+mj-lt"/>
              </a:defRPr>
            </a:lvl1pPr>
          </a:lstStyle>
          <a:p>
            <a:fld id="{BD8650C1-FE00-47B0-973D-77306D8B837F}" type="slidenum">
              <a:rPr lang="en-US" smtClean="0"/>
              <a:pPr/>
              <a:t>‹N°›</a:t>
            </a:fld>
            <a:endParaRPr lang="en-US"/>
          </a:p>
        </p:txBody>
      </p:sp>
    </p:spTree>
    <p:extLst>
      <p:ext uri="{BB962C8B-B14F-4D97-AF65-F5344CB8AC3E}">
        <p14:creationId xmlns:p14="http://schemas.microsoft.com/office/powerpoint/2010/main" val="8007598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bg2"/>
        </a:solidFill>
        <a:effectLst/>
      </p:bgPr>
    </p:bg>
    <p:spTree>
      <p:nvGrpSpPr>
        <p:cNvPr id="1" name=""/>
        <p:cNvGrpSpPr/>
        <p:nvPr/>
      </p:nvGrpSpPr>
      <p:grpSpPr>
        <a:xfrm>
          <a:off x="0" y="0"/>
          <a:ext cx="0" cy="0"/>
          <a:chOff x="0" y="0"/>
          <a:chExt cx="0" cy="0"/>
        </a:xfrm>
      </p:grpSpPr>
      <p:sp>
        <p:nvSpPr>
          <p:cNvPr id="4" name="Forme libre 3">
            <a:extLst>
              <a:ext uri="{FF2B5EF4-FFF2-40B4-BE49-F238E27FC236}">
                <a16:creationId xmlns:a16="http://schemas.microsoft.com/office/drawing/2014/main" id="{90A91C84-C7D5-13D7-4821-B47DB3697537}"/>
              </a:ext>
            </a:extLst>
          </p:cNvPr>
          <p:cNvSpPr>
            <a:spLocks noGrp="1" noRot="1" noMove="1" noResize="1" noEditPoints="1" noAdjustHandles="1" noChangeArrowheads="1" noChangeShapeType="1"/>
          </p:cNvSpPr>
          <p:nvPr userDrawn="1"/>
        </p:nvSpPr>
        <p:spPr>
          <a:xfrm>
            <a:off x="-651933" y="1505231"/>
            <a:ext cx="11362266" cy="4402667"/>
          </a:xfrm>
          <a:custGeom>
            <a:avLst/>
            <a:gdLst>
              <a:gd name="connsiteX0" fmla="*/ 0 w 11641666"/>
              <a:gd name="connsiteY0" fmla="*/ 2810933 h 4461933"/>
              <a:gd name="connsiteX1" fmla="*/ 5613400 w 11641666"/>
              <a:gd name="connsiteY1" fmla="*/ 0 h 4461933"/>
              <a:gd name="connsiteX2" fmla="*/ 5139266 w 11641666"/>
              <a:gd name="connsiteY2" fmla="*/ 4461933 h 4461933"/>
              <a:gd name="connsiteX3" fmla="*/ 11641666 w 11641666"/>
              <a:gd name="connsiteY3" fmla="*/ 67733 h 4461933"/>
            </a:gdLst>
            <a:ahLst/>
            <a:cxnLst>
              <a:cxn ang="0">
                <a:pos x="connsiteX0" y="connsiteY0"/>
              </a:cxn>
              <a:cxn ang="0">
                <a:pos x="connsiteX1" y="connsiteY1"/>
              </a:cxn>
              <a:cxn ang="0">
                <a:pos x="connsiteX2" y="connsiteY2"/>
              </a:cxn>
              <a:cxn ang="0">
                <a:pos x="connsiteX3" y="connsiteY3"/>
              </a:cxn>
            </a:cxnLst>
            <a:rect l="l" t="t" r="r" b="b"/>
            <a:pathLst>
              <a:path w="11641666" h="4461933">
                <a:moveTo>
                  <a:pt x="0" y="2810933"/>
                </a:moveTo>
                <a:lnTo>
                  <a:pt x="5613400" y="0"/>
                </a:lnTo>
                <a:lnTo>
                  <a:pt x="5139266" y="4461933"/>
                </a:lnTo>
                <a:lnTo>
                  <a:pt x="11641666" y="67733"/>
                </a:lnTo>
              </a:path>
            </a:pathLst>
          </a:custGeom>
          <a:noFill/>
          <a:ln w="2159000" cap="rnd">
            <a:gradFill flip="none" rotWithShape="1">
              <a:gsLst>
                <a:gs pos="40000">
                  <a:srgbClr val="FFFFFF">
                    <a:alpha val="70000"/>
                  </a:srgbClr>
                </a:gs>
                <a:gs pos="10000">
                  <a:schemeClr val="bg1">
                    <a:alpha val="0"/>
                  </a:schemeClr>
                </a:gs>
                <a:gs pos="100000">
                  <a:schemeClr val="bg1"/>
                </a:gs>
              </a:gsLst>
              <a:lin ang="0" scaled="1"/>
              <a:tileRect/>
            </a:gra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llipse 4">
            <a:extLst>
              <a:ext uri="{FF2B5EF4-FFF2-40B4-BE49-F238E27FC236}">
                <a16:creationId xmlns:a16="http://schemas.microsoft.com/office/drawing/2014/main" id="{7B90D316-6725-DF5C-34D4-B1CA6953F2E3}"/>
              </a:ext>
            </a:extLst>
          </p:cNvPr>
          <p:cNvSpPr>
            <a:spLocks noGrp="1" noRot="1" noMove="1" noResize="1" noEditPoints="1" noAdjustHandles="1" noChangeArrowheads="1" noChangeShapeType="1"/>
          </p:cNvSpPr>
          <p:nvPr userDrawn="1"/>
        </p:nvSpPr>
        <p:spPr>
          <a:xfrm>
            <a:off x="9661338" y="481689"/>
            <a:ext cx="2155208" cy="215520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re 1">
            <a:extLst>
              <a:ext uri="{FF2B5EF4-FFF2-40B4-BE49-F238E27FC236}">
                <a16:creationId xmlns:a16="http://schemas.microsoft.com/office/drawing/2014/main" id="{B32E3197-E27A-4342-2CEA-712A745FC7F0}"/>
              </a:ext>
            </a:extLst>
          </p:cNvPr>
          <p:cNvSpPr>
            <a:spLocks noGrp="1"/>
          </p:cNvSpPr>
          <p:nvPr>
            <p:ph type="ctrTitle"/>
          </p:nvPr>
        </p:nvSpPr>
        <p:spPr>
          <a:xfrm>
            <a:off x="1106213" y="1354758"/>
            <a:ext cx="9144000" cy="2155205"/>
          </a:xfrm>
          <a:prstGeom prst="rect">
            <a:avLst/>
          </a:prstGeom>
          <a:noFill/>
        </p:spPr>
        <p:txBody>
          <a:bodyPr lIns="90000" anchor="b">
            <a:noAutofit/>
          </a:bodyPr>
          <a:lstStyle>
            <a:lvl1pPr algn="l">
              <a:defRPr sz="5400" cap="all" baseline="0"/>
            </a:lvl1pPr>
          </a:lstStyle>
          <a:p>
            <a:r>
              <a:rPr lang="fr-FR"/>
              <a:t>Modifiez le style du titre</a:t>
            </a:r>
            <a:endParaRPr lang="en-US"/>
          </a:p>
        </p:txBody>
      </p:sp>
      <p:sp>
        <p:nvSpPr>
          <p:cNvPr id="3" name="Sous-titre 2">
            <a:extLst>
              <a:ext uri="{FF2B5EF4-FFF2-40B4-BE49-F238E27FC236}">
                <a16:creationId xmlns:a16="http://schemas.microsoft.com/office/drawing/2014/main" id="{DE4BC82E-4729-CB6D-47B6-F7902E888772}"/>
              </a:ext>
            </a:extLst>
          </p:cNvPr>
          <p:cNvSpPr>
            <a:spLocks noGrp="1"/>
          </p:cNvSpPr>
          <p:nvPr>
            <p:ph type="subTitle" idx="1"/>
          </p:nvPr>
        </p:nvSpPr>
        <p:spPr>
          <a:xfrm>
            <a:off x="1106213" y="3416984"/>
            <a:ext cx="9144000" cy="1655762"/>
          </a:xfrm>
        </p:spPr>
        <p:txBody>
          <a:bodyPr>
            <a:normAutofit/>
          </a:bodyPr>
          <a:lstStyle>
            <a:lvl1pPr marL="0" indent="0" algn="l">
              <a:buNone/>
              <a:defRPr sz="3200" cap="all" baseline="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pic>
        <p:nvPicPr>
          <p:cNvPr id="6" name="Graphique 5">
            <a:extLst>
              <a:ext uri="{FF2B5EF4-FFF2-40B4-BE49-F238E27FC236}">
                <a16:creationId xmlns:a16="http://schemas.microsoft.com/office/drawing/2014/main" id="{63A81FA9-3557-5D13-C315-83804D5AE3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760" y="331216"/>
            <a:ext cx="2141374" cy="622944"/>
          </a:xfrm>
          <a:prstGeom prst="rect">
            <a:avLst/>
          </a:prstGeom>
        </p:spPr>
      </p:pic>
    </p:spTree>
    <p:extLst>
      <p:ext uri="{BB962C8B-B14F-4D97-AF65-F5344CB8AC3E}">
        <p14:creationId xmlns:p14="http://schemas.microsoft.com/office/powerpoint/2010/main" val="24038106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u ">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FA50C90-BBDB-06C8-9563-F8ACF438059E}"/>
              </a:ext>
            </a:extLst>
          </p:cNvPr>
          <p:cNvSpPr>
            <a:spLocks noGrp="1"/>
          </p:cNvSpPr>
          <p:nvPr>
            <p:ph idx="1"/>
          </p:nvPr>
        </p:nvSpPr>
        <p:spPr>
          <a:xfrm>
            <a:off x="410308" y="1634372"/>
            <a:ext cx="11371384" cy="454289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9118A9F0-BBEA-95E9-A273-E144BB7FB9D6}"/>
              </a:ext>
            </a:extLst>
          </p:cNvPr>
          <p:cNvSpPr>
            <a:spLocks noGrp="1"/>
          </p:cNvSpPr>
          <p:nvPr>
            <p:ph type="dt" sz="half" idx="10"/>
          </p:nvPr>
        </p:nvSpPr>
        <p:spPr>
          <a:xfrm>
            <a:off x="410308" y="6356350"/>
            <a:ext cx="2743200" cy="365125"/>
          </a:xfrm>
          <a:prstGeom prst="rect">
            <a:avLst/>
          </a:prstGeom>
        </p:spPr>
        <p:txBody>
          <a:bodyPr/>
          <a:lstStyle/>
          <a:p>
            <a:fld id="{BEAC6693-C76E-274E-A8D5-17D94EEEFF8D}" type="datetime1">
              <a:rPr lang="fr-FR" smtClean="0"/>
              <a:t>15/05/2025</a:t>
            </a:fld>
            <a:endParaRPr lang="en-US"/>
          </a:p>
        </p:txBody>
      </p:sp>
      <p:sp>
        <p:nvSpPr>
          <p:cNvPr id="5" name="Espace réservé du pied de page 4">
            <a:extLst>
              <a:ext uri="{FF2B5EF4-FFF2-40B4-BE49-F238E27FC236}">
                <a16:creationId xmlns:a16="http://schemas.microsoft.com/office/drawing/2014/main" id="{5818C859-583C-3D02-EF2B-BC842738CA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1" name="Titre 10">
            <a:extLst>
              <a:ext uri="{FF2B5EF4-FFF2-40B4-BE49-F238E27FC236}">
                <a16:creationId xmlns:a16="http://schemas.microsoft.com/office/drawing/2014/main" id="{D673BB0C-5980-A528-05C8-7DE753AB1504}"/>
              </a:ext>
            </a:extLst>
          </p:cNvPr>
          <p:cNvSpPr>
            <a:spLocks noGrp="1"/>
          </p:cNvSpPr>
          <p:nvPr>
            <p:ph type="title"/>
          </p:nvPr>
        </p:nvSpPr>
        <p:spPr/>
        <p:txBody>
          <a:bodyPr/>
          <a:lstStyle/>
          <a:p>
            <a:r>
              <a:rPr lang="fr-FR"/>
              <a:t>Modifiez le style du titre</a:t>
            </a:r>
            <a:endParaRPr lang="en-GB"/>
          </a:p>
        </p:txBody>
      </p:sp>
      <p:sp>
        <p:nvSpPr>
          <p:cNvPr id="7" name="Espace réservé du numéro de diapositive 5">
            <a:extLst>
              <a:ext uri="{FF2B5EF4-FFF2-40B4-BE49-F238E27FC236}">
                <a16:creationId xmlns:a16="http://schemas.microsoft.com/office/drawing/2014/main" id="{9FC3B519-235A-43E2-F5DB-8CB5CDB34A72}"/>
              </a:ext>
            </a:extLst>
          </p:cNvPr>
          <p:cNvSpPr>
            <a:spLocks noGrp="1"/>
          </p:cNvSpPr>
          <p:nvPr>
            <p:ph type="sldNum" sz="quarter" idx="4"/>
          </p:nvPr>
        </p:nvSpPr>
        <p:spPr>
          <a:xfrm>
            <a:off x="11738338" y="6374058"/>
            <a:ext cx="445191" cy="365125"/>
          </a:xfrm>
          <a:prstGeom prst="rect">
            <a:avLst/>
          </a:prstGeom>
        </p:spPr>
        <p:txBody>
          <a:bodyPr vert="horz" lIns="91440" tIns="45720" rIns="91440" bIns="45720" rtlCol="0" anchor="ctr"/>
          <a:lstStyle>
            <a:lvl1pPr algn="l">
              <a:defRPr sz="1050">
                <a:solidFill>
                  <a:schemeClr val="tx1"/>
                </a:solidFill>
                <a:latin typeface="+mj-lt"/>
              </a:defRPr>
            </a:lvl1pPr>
          </a:lstStyle>
          <a:p>
            <a:fld id="{BD8650C1-FE00-47B0-973D-77306D8B837F}" type="slidenum">
              <a:rPr lang="en-US" smtClean="0"/>
              <a:pPr/>
              <a:t>‹N°›</a:t>
            </a:fld>
            <a:endParaRPr lang="en-US"/>
          </a:p>
        </p:txBody>
      </p:sp>
    </p:spTree>
    <p:extLst>
      <p:ext uri="{BB962C8B-B14F-4D97-AF65-F5344CB8AC3E}">
        <p14:creationId xmlns:p14="http://schemas.microsoft.com/office/powerpoint/2010/main" val="22543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iffre clé 1">
    <p:bg>
      <p:bgPr>
        <a:solidFill>
          <a:schemeClr val="bg2"/>
        </a:solidFill>
        <a:effectLst/>
      </p:bgPr>
    </p:bg>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555E74E-6F86-6E6B-E2D7-8729042C0B02}"/>
              </a:ext>
            </a:extLst>
          </p:cNvPr>
          <p:cNvSpPr>
            <a:spLocks noGrp="1"/>
          </p:cNvSpPr>
          <p:nvPr>
            <p:ph type="dt" sz="half" idx="10"/>
          </p:nvPr>
        </p:nvSpPr>
        <p:spPr>
          <a:xfrm>
            <a:off x="410308" y="6356350"/>
            <a:ext cx="2743200" cy="365125"/>
          </a:xfrm>
          <a:prstGeom prst="rect">
            <a:avLst/>
          </a:prstGeom>
        </p:spPr>
        <p:txBody>
          <a:bodyPr/>
          <a:lstStyle/>
          <a:p>
            <a:fld id="{B8C1F6ED-2A5A-0745-B6EC-F0D6AF494D3C}" type="datetime1">
              <a:rPr lang="fr-FR" smtClean="0"/>
              <a:t>15/05/2025</a:t>
            </a:fld>
            <a:endParaRPr lang="en-US"/>
          </a:p>
        </p:txBody>
      </p:sp>
      <p:sp>
        <p:nvSpPr>
          <p:cNvPr id="3" name="Espace réservé du pied de page 2">
            <a:extLst>
              <a:ext uri="{FF2B5EF4-FFF2-40B4-BE49-F238E27FC236}">
                <a16:creationId xmlns:a16="http://schemas.microsoft.com/office/drawing/2014/main" id="{08646375-F9FA-27D4-F610-537B0A661293}"/>
              </a:ext>
            </a:extLst>
          </p:cNvPr>
          <p:cNvSpPr>
            <a:spLocks noGrp="1"/>
          </p:cNvSpPr>
          <p:nvPr>
            <p:ph type="ftr" sz="quarter" idx="11"/>
          </p:nvPr>
        </p:nvSpPr>
        <p:spPr>
          <a:xfrm>
            <a:off x="4038600" y="6356350"/>
            <a:ext cx="4114800" cy="365125"/>
          </a:xfrm>
          <a:prstGeom prst="rect">
            <a:avLst/>
          </a:prstGeom>
        </p:spPr>
        <p:txBody>
          <a:bodyPr/>
          <a:lstStyle/>
          <a:p>
            <a:endParaRPr lang="en-US"/>
          </a:p>
        </p:txBody>
      </p:sp>
      <p:cxnSp>
        <p:nvCxnSpPr>
          <p:cNvPr id="13" name="Connecteur droit 12">
            <a:extLst>
              <a:ext uri="{FF2B5EF4-FFF2-40B4-BE49-F238E27FC236}">
                <a16:creationId xmlns:a16="http://schemas.microsoft.com/office/drawing/2014/main" id="{87318C96-E74E-750A-109B-B52283598611}"/>
              </a:ext>
            </a:extLst>
          </p:cNvPr>
          <p:cNvCxnSpPr>
            <a:cxnSpLocks/>
          </p:cNvCxnSpPr>
          <p:nvPr userDrawn="1"/>
        </p:nvCxnSpPr>
        <p:spPr>
          <a:xfrm>
            <a:off x="11713638" y="6466946"/>
            <a:ext cx="0" cy="21166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 coins arrondis 6">
            <a:extLst>
              <a:ext uri="{FF2B5EF4-FFF2-40B4-BE49-F238E27FC236}">
                <a16:creationId xmlns:a16="http://schemas.microsoft.com/office/drawing/2014/main" id="{73D44EEF-CC54-242C-5B3A-BE6D3B1B7905}"/>
              </a:ext>
            </a:extLst>
          </p:cNvPr>
          <p:cNvSpPr>
            <a:spLocks noGrp="1" noRot="1" noMove="1" noResize="1" noEditPoints="1" noAdjustHandles="1" noChangeArrowheads="1" noChangeShapeType="1"/>
          </p:cNvSpPr>
          <p:nvPr userDrawn="1"/>
        </p:nvSpPr>
        <p:spPr>
          <a:xfrm rot="2700000" flipV="1">
            <a:off x="1594325" y="214498"/>
            <a:ext cx="4636371" cy="10821038"/>
          </a:xfrm>
          <a:prstGeom prst="roundRect">
            <a:avLst>
              <a:gd name="adj" fmla="val 50000"/>
            </a:avLst>
          </a:prstGeom>
          <a:gradFill flip="none" rotWithShape="1">
            <a:gsLst>
              <a:gs pos="25000">
                <a:schemeClr val="bg1">
                  <a:alpha val="0"/>
                </a:schemeClr>
              </a:gs>
              <a:gs pos="50000">
                <a:schemeClr val="bg1">
                  <a:alpha val="70000"/>
                </a:schemeClr>
              </a:gs>
              <a:gs pos="100000">
                <a:schemeClr val="bg1"/>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Ellipse 7">
            <a:extLst>
              <a:ext uri="{FF2B5EF4-FFF2-40B4-BE49-F238E27FC236}">
                <a16:creationId xmlns:a16="http://schemas.microsoft.com/office/drawing/2014/main" id="{691464D1-F2A6-B62E-BF05-B994D31FC6DF}"/>
              </a:ext>
            </a:extLst>
          </p:cNvPr>
          <p:cNvSpPr>
            <a:spLocks noGrp="1" noRot="1" noMove="1" noResize="1" noEditPoints="1" noAdjustHandles="1" noChangeArrowheads="1" noChangeShapeType="1"/>
          </p:cNvSpPr>
          <p:nvPr userDrawn="1"/>
        </p:nvSpPr>
        <p:spPr>
          <a:xfrm>
            <a:off x="3799957" y="1098996"/>
            <a:ext cx="4645204" cy="464520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aphique 9">
            <a:extLst>
              <a:ext uri="{FF2B5EF4-FFF2-40B4-BE49-F238E27FC236}">
                <a16:creationId xmlns:a16="http://schemas.microsoft.com/office/drawing/2014/main" id="{64194BBC-33BA-E02B-1596-E973EBCA6710}"/>
              </a:ext>
            </a:extLst>
          </p:cNvPr>
          <p:cNvGrpSpPr/>
          <p:nvPr userDrawn="1"/>
        </p:nvGrpSpPr>
        <p:grpSpPr>
          <a:xfrm>
            <a:off x="10854273" y="6451996"/>
            <a:ext cx="766931" cy="219810"/>
            <a:chOff x="3505759" y="528463"/>
            <a:chExt cx="5396928" cy="1546814"/>
          </a:xfrm>
        </p:grpSpPr>
        <p:sp>
          <p:nvSpPr>
            <p:cNvPr id="10" name="Forme libre 9">
              <a:extLst>
                <a:ext uri="{FF2B5EF4-FFF2-40B4-BE49-F238E27FC236}">
                  <a16:creationId xmlns:a16="http://schemas.microsoft.com/office/drawing/2014/main" id="{EB2D81D0-DB7E-8A3C-5AF1-C6D98F490F29}"/>
                </a:ext>
              </a:extLst>
            </p:cNvPr>
            <p:cNvSpPr/>
            <p:nvPr/>
          </p:nvSpPr>
          <p:spPr>
            <a:xfrm>
              <a:off x="4925101" y="1778120"/>
              <a:ext cx="297100" cy="297157"/>
            </a:xfrm>
            <a:custGeom>
              <a:avLst/>
              <a:gdLst>
                <a:gd name="connsiteX0" fmla="*/ 148598 w 297100"/>
                <a:gd name="connsiteY0" fmla="*/ 297157 h 297157"/>
                <a:gd name="connsiteX1" fmla="*/ 0 w 297100"/>
                <a:gd name="connsiteY1" fmla="*/ 148579 h 297157"/>
                <a:gd name="connsiteX2" fmla="*/ 148598 w 297100"/>
                <a:gd name="connsiteY2" fmla="*/ 0 h 297157"/>
                <a:gd name="connsiteX3" fmla="*/ 297100 w 297100"/>
                <a:gd name="connsiteY3" fmla="*/ 148579 h 297157"/>
                <a:gd name="connsiteX4" fmla="*/ 148598 w 297100"/>
                <a:gd name="connsiteY4" fmla="*/ 297157 h 29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00" h="297157">
                  <a:moveTo>
                    <a:pt x="148598" y="297157"/>
                  </a:moveTo>
                  <a:cubicBezTo>
                    <a:pt x="66541" y="297157"/>
                    <a:pt x="0" y="230615"/>
                    <a:pt x="0" y="148579"/>
                  </a:cubicBezTo>
                  <a:cubicBezTo>
                    <a:pt x="0" y="66542"/>
                    <a:pt x="66541" y="0"/>
                    <a:pt x="148598" y="0"/>
                  </a:cubicBezTo>
                  <a:cubicBezTo>
                    <a:pt x="230655" y="0"/>
                    <a:pt x="297100" y="66542"/>
                    <a:pt x="297100" y="148579"/>
                  </a:cubicBezTo>
                  <a:cubicBezTo>
                    <a:pt x="297100" y="230615"/>
                    <a:pt x="230655" y="297157"/>
                    <a:pt x="148598" y="297157"/>
                  </a:cubicBezTo>
                  <a:close/>
                </a:path>
              </a:pathLst>
            </a:custGeom>
            <a:solidFill>
              <a:schemeClr val="bg1"/>
            </a:solidFill>
            <a:ln w="0" cap="flat">
              <a:noFill/>
              <a:prstDash val="solid"/>
              <a:miter/>
            </a:ln>
          </p:spPr>
          <p:txBody>
            <a:bodyPr rtlCol="0" anchor="ctr"/>
            <a:lstStyle/>
            <a:p>
              <a:endParaRPr lang="en-GB"/>
            </a:p>
          </p:txBody>
        </p:sp>
        <p:sp>
          <p:nvSpPr>
            <p:cNvPr id="11" name="Forme libre 10">
              <a:extLst>
                <a:ext uri="{FF2B5EF4-FFF2-40B4-BE49-F238E27FC236}">
                  <a16:creationId xmlns:a16="http://schemas.microsoft.com/office/drawing/2014/main" id="{3A0A3CAE-C064-88C5-6ABD-9764F0D43F3D}"/>
                </a:ext>
              </a:extLst>
            </p:cNvPr>
            <p:cNvSpPr/>
            <p:nvPr/>
          </p:nvSpPr>
          <p:spPr>
            <a:xfrm>
              <a:off x="4958133" y="964692"/>
              <a:ext cx="231131" cy="673499"/>
            </a:xfrm>
            <a:custGeom>
              <a:avLst/>
              <a:gdLst>
                <a:gd name="connsiteX0" fmla="*/ 231131 w 231131"/>
                <a:gd name="connsiteY0" fmla="*/ 0 h 673499"/>
                <a:gd name="connsiteX1" fmla="*/ 230845 w 231131"/>
                <a:gd name="connsiteY1" fmla="*/ 673499 h 673499"/>
                <a:gd name="connsiteX2" fmla="*/ 0 w 231131"/>
                <a:gd name="connsiteY2" fmla="*/ 673499 h 673499"/>
                <a:gd name="connsiteX3" fmla="*/ 190 w 231131"/>
                <a:gd name="connsiteY3" fmla="*/ 0 h 673499"/>
                <a:gd name="connsiteX4" fmla="*/ 231131 w 231131"/>
                <a:gd name="connsiteY4" fmla="*/ 0 h 673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31" h="673499">
                  <a:moveTo>
                    <a:pt x="231131" y="0"/>
                  </a:moveTo>
                  <a:lnTo>
                    <a:pt x="230845" y="673499"/>
                  </a:lnTo>
                  <a:lnTo>
                    <a:pt x="0" y="673499"/>
                  </a:lnTo>
                  <a:lnTo>
                    <a:pt x="190" y="0"/>
                  </a:lnTo>
                  <a:lnTo>
                    <a:pt x="231131" y="0"/>
                  </a:lnTo>
                  <a:close/>
                </a:path>
              </a:pathLst>
            </a:custGeom>
            <a:solidFill>
              <a:srgbClr val="463738"/>
            </a:solidFill>
            <a:ln w="0" cap="flat">
              <a:noFill/>
              <a:prstDash val="solid"/>
              <a:miter/>
            </a:ln>
          </p:spPr>
          <p:txBody>
            <a:bodyPr rtlCol="0" anchor="ctr"/>
            <a:lstStyle/>
            <a:p>
              <a:endParaRPr lang="en-GB"/>
            </a:p>
          </p:txBody>
        </p:sp>
        <p:sp>
          <p:nvSpPr>
            <p:cNvPr id="15" name="Forme libre 14">
              <a:extLst>
                <a:ext uri="{FF2B5EF4-FFF2-40B4-BE49-F238E27FC236}">
                  <a16:creationId xmlns:a16="http://schemas.microsoft.com/office/drawing/2014/main" id="{02B8B5D5-49E4-4EC4-0A6E-D1C9749781CE}"/>
                </a:ext>
              </a:extLst>
            </p:cNvPr>
            <p:cNvSpPr/>
            <p:nvPr/>
          </p:nvSpPr>
          <p:spPr>
            <a:xfrm>
              <a:off x="4925101" y="528463"/>
              <a:ext cx="297100" cy="297062"/>
            </a:xfrm>
            <a:custGeom>
              <a:avLst/>
              <a:gdLst>
                <a:gd name="connsiteX0" fmla="*/ 148598 w 297100"/>
                <a:gd name="connsiteY0" fmla="*/ 297062 h 297062"/>
                <a:gd name="connsiteX1" fmla="*/ 0 w 297100"/>
                <a:gd name="connsiteY1" fmla="*/ 148579 h 297062"/>
                <a:gd name="connsiteX2" fmla="*/ 148598 w 297100"/>
                <a:gd name="connsiteY2" fmla="*/ 0 h 297062"/>
                <a:gd name="connsiteX3" fmla="*/ 297100 w 297100"/>
                <a:gd name="connsiteY3" fmla="*/ 148579 h 297062"/>
                <a:gd name="connsiteX4" fmla="*/ 148598 w 297100"/>
                <a:gd name="connsiteY4" fmla="*/ 297062 h 297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00" h="297062">
                  <a:moveTo>
                    <a:pt x="148598" y="297062"/>
                  </a:moveTo>
                  <a:cubicBezTo>
                    <a:pt x="66541" y="297062"/>
                    <a:pt x="0" y="230615"/>
                    <a:pt x="0" y="148579"/>
                  </a:cubicBezTo>
                  <a:cubicBezTo>
                    <a:pt x="0" y="66542"/>
                    <a:pt x="66541" y="0"/>
                    <a:pt x="148598" y="0"/>
                  </a:cubicBezTo>
                  <a:cubicBezTo>
                    <a:pt x="230655" y="0"/>
                    <a:pt x="297100" y="66542"/>
                    <a:pt x="297100" y="148579"/>
                  </a:cubicBezTo>
                  <a:cubicBezTo>
                    <a:pt x="297100" y="230615"/>
                    <a:pt x="230655" y="297062"/>
                    <a:pt x="148598" y="297062"/>
                  </a:cubicBezTo>
                  <a:close/>
                </a:path>
              </a:pathLst>
            </a:custGeom>
            <a:solidFill>
              <a:srgbClr val="463738"/>
            </a:solidFill>
            <a:ln w="0" cap="flat">
              <a:noFill/>
              <a:prstDash val="solid"/>
              <a:miter/>
            </a:ln>
          </p:spPr>
          <p:txBody>
            <a:bodyPr rtlCol="0" anchor="ctr"/>
            <a:lstStyle/>
            <a:p>
              <a:endParaRPr lang="en-GB"/>
            </a:p>
          </p:txBody>
        </p:sp>
        <p:sp>
          <p:nvSpPr>
            <p:cNvPr id="16" name="Forme libre 15">
              <a:extLst>
                <a:ext uri="{FF2B5EF4-FFF2-40B4-BE49-F238E27FC236}">
                  <a16:creationId xmlns:a16="http://schemas.microsoft.com/office/drawing/2014/main" id="{83859304-7BAC-E770-0A73-FF55870F5D64}"/>
                </a:ext>
              </a:extLst>
            </p:cNvPr>
            <p:cNvSpPr/>
            <p:nvPr/>
          </p:nvSpPr>
          <p:spPr>
            <a:xfrm>
              <a:off x="3505759" y="680558"/>
              <a:ext cx="625519" cy="957728"/>
            </a:xfrm>
            <a:custGeom>
              <a:avLst/>
              <a:gdLst>
                <a:gd name="connsiteX0" fmla="*/ 391057 w 625519"/>
                <a:gd name="connsiteY0" fmla="*/ 612756 h 957728"/>
                <a:gd name="connsiteX1" fmla="*/ 250931 w 625519"/>
                <a:gd name="connsiteY1" fmla="*/ 375296 h 957728"/>
                <a:gd name="connsiteX2" fmla="*/ 231988 w 625519"/>
                <a:gd name="connsiteY2" fmla="*/ 375296 h 957728"/>
                <a:gd name="connsiteX3" fmla="*/ 231988 w 625519"/>
                <a:gd name="connsiteY3" fmla="*/ 864760 h 957728"/>
                <a:gd name="connsiteX4" fmla="*/ 254358 w 625519"/>
                <a:gd name="connsiteY4" fmla="*/ 864760 h 957728"/>
                <a:gd name="connsiteX5" fmla="*/ 391057 w 625519"/>
                <a:gd name="connsiteY5" fmla="*/ 612756 h 957728"/>
                <a:gd name="connsiteX6" fmla="*/ 0 w 625519"/>
                <a:gd name="connsiteY6" fmla="*/ 957538 h 957728"/>
                <a:gd name="connsiteX7" fmla="*/ 0 w 625519"/>
                <a:gd name="connsiteY7" fmla="*/ 0 h 957728"/>
                <a:gd name="connsiteX8" fmla="*/ 232083 w 625519"/>
                <a:gd name="connsiteY8" fmla="*/ 0 h 957728"/>
                <a:gd name="connsiteX9" fmla="*/ 232083 w 625519"/>
                <a:gd name="connsiteY9" fmla="*/ 284229 h 957728"/>
                <a:gd name="connsiteX10" fmla="*/ 305573 w 625519"/>
                <a:gd name="connsiteY10" fmla="*/ 284229 h 957728"/>
                <a:gd name="connsiteX11" fmla="*/ 585538 w 625519"/>
                <a:gd name="connsiteY11" fmla="*/ 418929 h 957728"/>
                <a:gd name="connsiteX12" fmla="*/ 625520 w 625519"/>
                <a:gd name="connsiteY12" fmla="*/ 614562 h 957728"/>
                <a:gd name="connsiteX13" fmla="*/ 326515 w 625519"/>
                <a:gd name="connsiteY13" fmla="*/ 957728 h 957728"/>
                <a:gd name="connsiteX14" fmla="*/ 0 w 625519"/>
                <a:gd name="connsiteY14" fmla="*/ 957728 h 95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5519" h="957728">
                  <a:moveTo>
                    <a:pt x="391057" y="612756"/>
                  </a:moveTo>
                  <a:cubicBezTo>
                    <a:pt x="391057" y="465793"/>
                    <a:pt x="356882" y="375296"/>
                    <a:pt x="250931" y="375296"/>
                  </a:cubicBezTo>
                  <a:lnTo>
                    <a:pt x="231988" y="375296"/>
                  </a:lnTo>
                  <a:cubicBezTo>
                    <a:pt x="231988" y="375296"/>
                    <a:pt x="231988" y="864760"/>
                    <a:pt x="231988" y="864760"/>
                  </a:cubicBezTo>
                  <a:lnTo>
                    <a:pt x="254358" y="864760"/>
                  </a:lnTo>
                  <a:cubicBezTo>
                    <a:pt x="357073" y="864760"/>
                    <a:pt x="391057" y="766658"/>
                    <a:pt x="391057" y="612756"/>
                  </a:cubicBezTo>
                  <a:close/>
                  <a:moveTo>
                    <a:pt x="0" y="957538"/>
                  </a:moveTo>
                  <a:lnTo>
                    <a:pt x="0" y="0"/>
                  </a:lnTo>
                  <a:lnTo>
                    <a:pt x="232083" y="0"/>
                  </a:lnTo>
                  <a:lnTo>
                    <a:pt x="232083" y="284229"/>
                  </a:lnTo>
                  <a:cubicBezTo>
                    <a:pt x="232083" y="284229"/>
                    <a:pt x="305573" y="284229"/>
                    <a:pt x="305573" y="284229"/>
                  </a:cubicBezTo>
                  <a:cubicBezTo>
                    <a:pt x="466355" y="284229"/>
                    <a:pt x="545938" y="346874"/>
                    <a:pt x="585538" y="418929"/>
                  </a:cubicBezTo>
                  <a:cubicBezTo>
                    <a:pt x="625425" y="491365"/>
                    <a:pt x="625520" y="573972"/>
                    <a:pt x="625520" y="614562"/>
                  </a:cubicBezTo>
                  <a:cubicBezTo>
                    <a:pt x="625520" y="721409"/>
                    <a:pt x="591726" y="957728"/>
                    <a:pt x="326515" y="957728"/>
                  </a:cubicBezTo>
                  <a:lnTo>
                    <a:pt x="0" y="957728"/>
                  </a:lnTo>
                  <a:close/>
                </a:path>
              </a:pathLst>
            </a:custGeom>
            <a:solidFill>
              <a:srgbClr val="463738"/>
            </a:solidFill>
            <a:ln w="0" cap="flat">
              <a:noFill/>
              <a:prstDash val="solid"/>
              <a:miter/>
            </a:ln>
          </p:spPr>
          <p:txBody>
            <a:bodyPr rtlCol="0" anchor="ctr"/>
            <a:lstStyle/>
            <a:p>
              <a:endParaRPr lang="en-GB"/>
            </a:p>
          </p:txBody>
        </p:sp>
        <p:sp>
          <p:nvSpPr>
            <p:cNvPr id="17" name="Forme libre 16">
              <a:extLst>
                <a:ext uri="{FF2B5EF4-FFF2-40B4-BE49-F238E27FC236}">
                  <a16:creationId xmlns:a16="http://schemas.microsoft.com/office/drawing/2014/main" id="{B4163B7B-7EA9-4C81-7E38-907F0144E795}"/>
                </a:ext>
              </a:extLst>
            </p:cNvPr>
            <p:cNvSpPr/>
            <p:nvPr/>
          </p:nvSpPr>
          <p:spPr>
            <a:xfrm>
              <a:off x="4232184" y="964787"/>
              <a:ext cx="625424" cy="957633"/>
            </a:xfrm>
            <a:custGeom>
              <a:avLst/>
              <a:gdLst>
                <a:gd name="connsiteX0" fmla="*/ 231988 w 625424"/>
                <a:gd name="connsiteY0" fmla="*/ 90972 h 957633"/>
                <a:gd name="connsiteX1" fmla="*/ 231988 w 625424"/>
                <a:gd name="connsiteY1" fmla="*/ 580531 h 957633"/>
                <a:gd name="connsiteX2" fmla="*/ 250931 w 625424"/>
                <a:gd name="connsiteY2" fmla="*/ 580531 h 957633"/>
                <a:gd name="connsiteX3" fmla="*/ 390962 w 625424"/>
                <a:gd name="connsiteY3" fmla="*/ 342976 h 957633"/>
                <a:gd name="connsiteX4" fmla="*/ 254263 w 625424"/>
                <a:gd name="connsiteY4" fmla="*/ 91067 h 957633"/>
                <a:gd name="connsiteX5" fmla="*/ 231893 w 625424"/>
                <a:gd name="connsiteY5" fmla="*/ 91067 h 957633"/>
                <a:gd name="connsiteX6" fmla="*/ 625329 w 625424"/>
                <a:gd name="connsiteY6" fmla="*/ 343071 h 957633"/>
                <a:gd name="connsiteX7" fmla="*/ 585443 w 625424"/>
                <a:gd name="connsiteY7" fmla="*/ 538704 h 957633"/>
                <a:gd name="connsiteX8" fmla="*/ 305478 w 625424"/>
                <a:gd name="connsiteY8" fmla="*/ 673404 h 957633"/>
                <a:gd name="connsiteX9" fmla="*/ 231988 w 625424"/>
                <a:gd name="connsiteY9" fmla="*/ 673404 h 957633"/>
                <a:gd name="connsiteX10" fmla="*/ 231988 w 625424"/>
                <a:gd name="connsiteY10" fmla="*/ 957633 h 957633"/>
                <a:gd name="connsiteX11" fmla="*/ 0 w 625424"/>
                <a:gd name="connsiteY11" fmla="*/ 957633 h 957633"/>
                <a:gd name="connsiteX12" fmla="*/ 0 w 625424"/>
                <a:gd name="connsiteY12" fmla="*/ 0 h 957633"/>
                <a:gd name="connsiteX13" fmla="*/ 326420 w 625424"/>
                <a:gd name="connsiteY13" fmla="*/ 0 h 957633"/>
                <a:gd name="connsiteX14" fmla="*/ 625425 w 625424"/>
                <a:gd name="connsiteY14" fmla="*/ 343166 h 95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5424" h="957633">
                  <a:moveTo>
                    <a:pt x="231988" y="90972"/>
                  </a:moveTo>
                  <a:lnTo>
                    <a:pt x="231988" y="580531"/>
                  </a:lnTo>
                  <a:lnTo>
                    <a:pt x="250931" y="580531"/>
                  </a:lnTo>
                  <a:cubicBezTo>
                    <a:pt x="356882" y="580531"/>
                    <a:pt x="390962" y="490034"/>
                    <a:pt x="390962" y="342976"/>
                  </a:cubicBezTo>
                  <a:cubicBezTo>
                    <a:pt x="390962" y="195918"/>
                    <a:pt x="356978" y="91067"/>
                    <a:pt x="254263" y="91067"/>
                  </a:cubicBezTo>
                  <a:lnTo>
                    <a:pt x="231893" y="91067"/>
                  </a:lnTo>
                  <a:close/>
                  <a:moveTo>
                    <a:pt x="625329" y="343071"/>
                  </a:moveTo>
                  <a:cubicBezTo>
                    <a:pt x="625329" y="383662"/>
                    <a:pt x="625329" y="466269"/>
                    <a:pt x="585443" y="538704"/>
                  </a:cubicBezTo>
                  <a:cubicBezTo>
                    <a:pt x="545747" y="610665"/>
                    <a:pt x="466260" y="673404"/>
                    <a:pt x="305478" y="673404"/>
                  </a:cubicBezTo>
                  <a:lnTo>
                    <a:pt x="231988" y="673404"/>
                  </a:lnTo>
                  <a:lnTo>
                    <a:pt x="231988" y="957633"/>
                  </a:lnTo>
                  <a:lnTo>
                    <a:pt x="0" y="957633"/>
                  </a:lnTo>
                  <a:lnTo>
                    <a:pt x="0" y="0"/>
                  </a:lnTo>
                  <a:lnTo>
                    <a:pt x="326420" y="0"/>
                  </a:lnTo>
                  <a:cubicBezTo>
                    <a:pt x="591631" y="0"/>
                    <a:pt x="625425" y="236319"/>
                    <a:pt x="625425" y="343166"/>
                  </a:cubicBezTo>
                  <a:close/>
                </a:path>
              </a:pathLst>
            </a:custGeom>
            <a:solidFill>
              <a:srgbClr val="463738"/>
            </a:solidFill>
            <a:ln w="0" cap="flat">
              <a:noFill/>
              <a:prstDash val="solid"/>
              <a:miter/>
            </a:ln>
          </p:spPr>
          <p:txBody>
            <a:bodyPr rtlCol="0" anchor="ctr"/>
            <a:lstStyle/>
            <a:p>
              <a:endParaRPr lang="en-GB"/>
            </a:p>
          </p:txBody>
        </p:sp>
        <p:sp>
          <p:nvSpPr>
            <p:cNvPr id="18" name="Forme libre 17">
              <a:extLst>
                <a:ext uri="{FF2B5EF4-FFF2-40B4-BE49-F238E27FC236}">
                  <a16:creationId xmlns:a16="http://schemas.microsoft.com/office/drawing/2014/main" id="{9684CE66-CA68-FE87-5B42-85922AFF454E}"/>
                </a:ext>
              </a:extLst>
            </p:cNvPr>
            <p:cNvSpPr/>
            <p:nvPr/>
          </p:nvSpPr>
          <p:spPr>
            <a:xfrm>
              <a:off x="7616331" y="941498"/>
              <a:ext cx="617142" cy="717892"/>
            </a:xfrm>
            <a:custGeom>
              <a:avLst/>
              <a:gdLst>
                <a:gd name="connsiteX0" fmla="*/ 313759 w 617142"/>
                <a:gd name="connsiteY0" fmla="*/ 91733 h 717892"/>
                <a:gd name="connsiteX1" fmla="*/ 229798 w 617142"/>
                <a:gd name="connsiteY1" fmla="*/ 406381 h 717892"/>
                <a:gd name="connsiteX2" fmla="*/ 598390 w 617142"/>
                <a:gd name="connsiteY2" fmla="*/ 576253 h 717892"/>
                <a:gd name="connsiteX3" fmla="*/ 598199 w 617142"/>
                <a:gd name="connsiteY3" fmla="*/ 688994 h 717892"/>
                <a:gd name="connsiteX4" fmla="*/ 383918 w 617142"/>
                <a:gd name="connsiteY4" fmla="*/ 717892 h 717892"/>
                <a:gd name="connsiteX5" fmla="*/ 0 w 617142"/>
                <a:gd name="connsiteY5" fmla="*/ 346113 h 717892"/>
                <a:gd name="connsiteX6" fmla="*/ 327753 w 617142"/>
                <a:gd name="connsiteY6" fmla="*/ 0 h 717892"/>
                <a:gd name="connsiteX7" fmla="*/ 617143 w 617142"/>
                <a:gd name="connsiteY7" fmla="*/ 278430 h 717892"/>
                <a:gd name="connsiteX8" fmla="*/ 396769 w 617142"/>
                <a:gd name="connsiteY8" fmla="*/ 278430 h 717892"/>
                <a:gd name="connsiteX9" fmla="*/ 313569 w 617142"/>
                <a:gd name="connsiteY9" fmla="*/ 91543 h 71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7142" h="717892">
                  <a:moveTo>
                    <a:pt x="313759" y="91733"/>
                  </a:moveTo>
                  <a:cubicBezTo>
                    <a:pt x="242078" y="91733"/>
                    <a:pt x="208189" y="218733"/>
                    <a:pt x="229798" y="406381"/>
                  </a:cubicBezTo>
                  <a:cubicBezTo>
                    <a:pt x="256072" y="634810"/>
                    <a:pt x="460263" y="634049"/>
                    <a:pt x="598390" y="576253"/>
                  </a:cubicBezTo>
                  <a:lnTo>
                    <a:pt x="598199" y="688994"/>
                  </a:lnTo>
                  <a:cubicBezTo>
                    <a:pt x="513286" y="712094"/>
                    <a:pt x="443985" y="717892"/>
                    <a:pt x="383918" y="717892"/>
                  </a:cubicBezTo>
                  <a:cubicBezTo>
                    <a:pt x="35412" y="717892"/>
                    <a:pt x="0" y="431667"/>
                    <a:pt x="0" y="346113"/>
                  </a:cubicBezTo>
                  <a:cubicBezTo>
                    <a:pt x="0" y="200862"/>
                    <a:pt x="51595" y="0"/>
                    <a:pt x="327753" y="0"/>
                  </a:cubicBezTo>
                  <a:cubicBezTo>
                    <a:pt x="510906" y="0"/>
                    <a:pt x="615429" y="119015"/>
                    <a:pt x="617143" y="278430"/>
                  </a:cubicBezTo>
                  <a:lnTo>
                    <a:pt x="396769" y="278430"/>
                  </a:lnTo>
                  <a:cubicBezTo>
                    <a:pt x="396197" y="178713"/>
                    <a:pt x="375255" y="91543"/>
                    <a:pt x="313569" y="91543"/>
                  </a:cubicBezTo>
                  <a:close/>
                </a:path>
              </a:pathLst>
            </a:custGeom>
            <a:solidFill>
              <a:srgbClr val="463738"/>
            </a:solidFill>
            <a:ln w="0" cap="flat">
              <a:noFill/>
              <a:prstDash val="solid"/>
              <a:miter/>
            </a:ln>
          </p:spPr>
          <p:txBody>
            <a:bodyPr rtlCol="0" anchor="ctr"/>
            <a:lstStyle/>
            <a:p>
              <a:endParaRPr lang="en-GB"/>
            </a:p>
          </p:txBody>
        </p:sp>
        <p:sp>
          <p:nvSpPr>
            <p:cNvPr id="19" name="Forme libre 18">
              <a:extLst>
                <a:ext uri="{FF2B5EF4-FFF2-40B4-BE49-F238E27FC236}">
                  <a16:creationId xmlns:a16="http://schemas.microsoft.com/office/drawing/2014/main" id="{ABB970E6-97D3-7A67-6346-040D8AA7528B}"/>
                </a:ext>
              </a:extLst>
            </p:cNvPr>
            <p:cNvSpPr/>
            <p:nvPr/>
          </p:nvSpPr>
          <p:spPr>
            <a:xfrm>
              <a:off x="8277453" y="941593"/>
              <a:ext cx="625234" cy="717892"/>
            </a:xfrm>
            <a:custGeom>
              <a:avLst/>
              <a:gdLst>
                <a:gd name="connsiteX0" fmla="*/ 392294 w 625234"/>
                <a:gd name="connsiteY0" fmla="*/ 255331 h 717892"/>
                <a:gd name="connsiteX1" fmla="*/ 392294 w 625234"/>
                <a:gd name="connsiteY1" fmla="*/ 241072 h 717892"/>
                <a:gd name="connsiteX2" fmla="*/ 315283 w 625234"/>
                <a:gd name="connsiteY2" fmla="*/ 91543 h 717892"/>
                <a:gd name="connsiteX3" fmla="*/ 229608 w 625234"/>
                <a:gd name="connsiteY3" fmla="*/ 250863 h 717892"/>
                <a:gd name="connsiteX4" fmla="*/ 229132 w 625234"/>
                <a:gd name="connsiteY4" fmla="*/ 255236 h 717892"/>
                <a:gd name="connsiteX5" fmla="*/ 392199 w 625234"/>
                <a:gd name="connsiteY5" fmla="*/ 255236 h 717892"/>
                <a:gd name="connsiteX6" fmla="*/ 625139 w 625234"/>
                <a:gd name="connsiteY6" fmla="*/ 355049 h 717892"/>
                <a:gd name="connsiteX7" fmla="*/ 226562 w 625234"/>
                <a:gd name="connsiteY7" fmla="*/ 355049 h 717892"/>
                <a:gd name="connsiteX8" fmla="*/ 226752 w 625234"/>
                <a:gd name="connsiteY8" fmla="*/ 359231 h 717892"/>
                <a:gd name="connsiteX9" fmla="*/ 598580 w 625234"/>
                <a:gd name="connsiteY9" fmla="*/ 576063 h 717892"/>
                <a:gd name="connsiteX10" fmla="*/ 598580 w 625234"/>
                <a:gd name="connsiteY10" fmla="*/ 688994 h 717892"/>
                <a:gd name="connsiteX11" fmla="*/ 389248 w 625234"/>
                <a:gd name="connsiteY11" fmla="*/ 717892 h 717892"/>
                <a:gd name="connsiteX12" fmla="*/ 0 w 625234"/>
                <a:gd name="connsiteY12" fmla="*/ 338128 h 717892"/>
                <a:gd name="connsiteX13" fmla="*/ 323660 w 625234"/>
                <a:gd name="connsiteY13" fmla="*/ 0 h 717892"/>
                <a:gd name="connsiteX14" fmla="*/ 625234 w 625234"/>
                <a:gd name="connsiteY14" fmla="*/ 287461 h 717892"/>
                <a:gd name="connsiteX15" fmla="*/ 625234 w 625234"/>
                <a:gd name="connsiteY15" fmla="*/ 355144 h 71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234" h="717892">
                  <a:moveTo>
                    <a:pt x="392294" y="255331"/>
                  </a:moveTo>
                  <a:lnTo>
                    <a:pt x="392294" y="241072"/>
                  </a:lnTo>
                  <a:cubicBezTo>
                    <a:pt x="389343" y="171298"/>
                    <a:pt x="375064" y="91543"/>
                    <a:pt x="315283" y="91543"/>
                  </a:cubicBezTo>
                  <a:cubicBezTo>
                    <a:pt x="255500" y="91543"/>
                    <a:pt x="237794" y="158370"/>
                    <a:pt x="229608" y="250863"/>
                  </a:cubicBezTo>
                  <a:lnTo>
                    <a:pt x="229132" y="255236"/>
                  </a:lnTo>
                  <a:lnTo>
                    <a:pt x="392199" y="255236"/>
                  </a:lnTo>
                  <a:close/>
                  <a:moveTo>
                    <a:pt x="625139" y="355049"/>
                  </a:moveTo>
                  <a:lnTo>
                    <a:pt x="226562" y="355049"/>
                  </a:lnTo>
                  <a:lnTo>
                    <a:pt x="226752" y="359231"/>
                  </a:lnTo>
                  <a:cubicBezTo>
                    <a:pt x="240936" y="640514"/>
                    <a:pt x="450648" y="634620"/>
                    <a:pt x="598580" y="576063"/>
                  </a:cubicBezTo>
                  <a:lnTo>
                    <a:pt x="598580" y="688994"/>
                  </a:lnTo>
                  <a:cubicBezTo>
                    <a:pt x="513666" y="712094"/>
                    <a:pt x="454742" y="717892"/>
                    <a:pt x="389248" y="717892"/>
                  </a:cubicBezTo>
                  <a:cubicBezTo>
                    <a:pt x="50453" y="717892"/>
                    <a:pt x="0" y="466649"/>
                    <a:pt x="0" y="338128"/>
                  </a:cubicBezTo>
                  <a:cubicBezTo>
                    <a:pt x="0" y="189550"/>
                    <a:pt x="64827" y="-190"/>
                    <a:pt x="323660" y="0"/>
                  </a:cubicBezTo>
                  <a:cubicBezTo>
                    <a:pt x="514714" y="95"/>
                    <a:pt x="625234" y="120441"/>
                    <a:pt x="625234" y="287461"/>
                  </a:cubicBezTo>
                  <a:lnTo>
                    <a:pt x="625234" y="355144"/>
                  </a:lnTo>
                  <a:close/>
                </a:path>
              </a:pathLst>
            </a:custGeom>
            <a:solidFill>
              <a:srgbClr val="463738"/>
            </a:solidFill>
            <a:ln w="0" cap="flat">
              <a:noFill/>
              <a:prstDash val="solid"/>
              <a:miter/>
            </a:ln>
          </p:spPr>
          <p:txBody>
            <a:bodyPr rtlCol="0" anchor="ctr"/>
            <a:lstStyle/>
            <a:p>
              <a:endParaRPr lang="en-GB"/>
            </a:p>
          </p:txBody>
        </p:sp>
        <p:sp>
          <p:nvSpPr>
            <p:cNvPr id="20" name="Forme libre 19">
              <a:extLst>
                <a:ext uri="{FF2B5EF4-FFF2-40B4-BE49-F238E27FC236}">
                  <a16:creationId xmlns:a16="http://schemas.microsoft.com/office/drawing/2014/main" id="{6718DADD-2E11-FCE0-B1FA-6211E195FA11}"/>
                </a:ext>
              </a:extLst>
            </p:cNvPr>
            <p:cNvSpPr/>
            <p:nvPr/>
          </p:nvSpPr>
          <p:spPr>
            <a:xfrm>
              <a:off x="6141014" y="941498"/>
              <a:ext cx="608385" cy="696693"/>
            </a:xfrm>
            <a:custGeom>
              <a:avLst/>
              <a:gdLst>
                <a:gd name="connsiteX0" fmla="*/ 378301 w 608385"/>
                <a:gd name="connsiteY0" fmla="*/ 601634 h 696693"/>
                <a:gd name="connsiteX1" fmla="*/ 377540 w 608385"/>
                <a:gd name="connsiteY1" fmla="*/ 336417 h 696693"/>
                <a:gd name="connsiteX2" fmla="*/ 373161 w 608385"/>
                <a:gd name="connsiteY2" fmla="*/ 336797 h 696693"/>
                <a:gd name="connsiteX3" fmla="*/ 232274 w 608385"/>
                <a:gd name="connsiteY3" fmla="*/ 482524 h 696693"/>
                <a:gd name="connsiteX4" fmla="*/ 334607 w 608385"/>
                <a:gd name="connsiteY4" fmla="*/ 601539 h 696693"/>
                <a:gd name="connsiteX5" fmla="*/ 378301 w 608385"/>
                <a:gd name="connsiteY5" fmla="*/ 601539 h 696693"/>
                <a:gd name="connsiteX6" fmla="*/ 608385 w 608385"/>
                <a:gd name="connsiteY6" fmla="*/ 696694 h 696693"/>
                <a:gd name="connsiteX7" fmla="*/ 235891 w 608385"/>
                <a:gd name="connsiteY7" fmla="*/ 696694 h 696693"/>
                <a:gd name="connsiteX8" fmla="*/ 0 w 608385"/>
                <a:gd name="connsiteY8" fmla="*/ 488798 h 696693"/>
                <a:gd name="connsiteX9" fmla="*/ 154405 w 608385"/>
                <a:gd name="connsiteY9" fmla="*/ 276909 h 696693"/>
                <a:gd name="connsiteX10" fmla="*/ 279109 w 608385"/>
                <a:gd name="connsiteY10" fmla="*/ 252669 h 696693"/>
                <a:gd name="connsiteX11" fmla="*/ 373542 w 608385"/>
                <a:gd name="connsiteY11" fmla="*/ 250007 h 696693"/>
                <a:gd name="connsiteX12" fmla="*/ 377540 w 608385"/>
                <a:gd name="connsiteY12" fmla="*/ 250007 h 696693"/>
                <a:gd name="connsiteX13" fmla="*/ 377540 w 608385"/>
                <a:gd name="connsiteY13" fmla="*/ 228524 h 696693"/>
                <a:gd name="connsiteX14" fmla="*/ 128988 w 608385"/>
                <a:gd name="connsiteY14" fmla="*/ 112741 h 696693"/>
                <a:gd name="connsiteX15" fmla="*/ 83295 w 608385"/>
                <a:gd name="connsiteY15" fmla="*/ 128996 h 696693"/>
                <a:gd name="connsiteX16" fmla="*/ 83295 w 608385"/>
                <a:gd name="connsiteY16" fmla="*/ 25001 h 696693"/>
                <a:gd name="connsiteX17" fmla="*/ 300909 w 608385"/>
                <a:gd name="connsiteY17" fmla="*/ 0 h 696693"/>
                <a:gd name="connsiteX18" fmla="*/ 608385 w 608385"/>
                <a:gd name="connsiteY18" fmla="*/ 249342 h 696693"/>
                <a:gd name="connsiteX19" fmla="*/ 608385 w 608385"/>
                <a:gd name="connsiteY19" fmla="*/ 696694 h 69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8385" h="696693">
                  <a:moveTo>
                    <a:pt x="378301" y="601634"/>
                  </a:moveTo>
                  <a:lnTo>
                    <a:pt x="377540" y="336417"/>
                  </a:lnTo>
                  <a:lnTo>
                    <a:pt x="373161" y="336797"/>
                  </a:lnTo>
                  <a:cubicBezTo>
                    <a:pt x="316044" y="341835"/>
                    <a:pt x="232369" y="367502"/>
                    <a:pt x="232274" y="482524"/>
                  </a:cubicBezTo>
                  <a:cubicBezTo>
                    <a:pt x="232179" y="590132"/>
                    <a:pt x="284726" y="599448"/>
                    <a:pt x="334607" y="601539"/>
                  </a:cubicBezTo>
                  <a:lnTo>
                    <a:pt x="378301" y="601539"/>
                  </a:lnTo>
                  <a:close/>
                  <a:moveTo>
                    <a:pt x="608385" y="696694"/>
                  </a:moveTo>
                  <a:lnTo>
                    <a:pt x="235891" y="696694"/>
                  </a:lnTo>
                  <a:cubicBezTo>
                    <a:pt x="98621" y="696504"/>
                    <a:pt x="-190" y="640799"/>
                    <a:pt x="0" y="488798"/>
                  </a:cubicBezTo>
                  <a:cubicBezTo>
                    <a:pt x="191" y="365125"/>
                    <a:pt x="71777" y="305713"/>
                    <a:pt x="154405" y="276909"/>
                  </a:cubicBezTo>
                  <a:cubicBezTo>
                    <a:pt x="195814" y="262460"/>
                    <a:pt x="239889" y="255806"/>
                    <a:pt x="279109" y="252669"/>
                  </a:cubicBezTo>
                  <a:cubicBezTo>
                    <a:pt x="318329" y="249532"/>
                    <a:pt x="352409" y="250103"/>
                    <a:pt x="373542" y="250007"/>
                  </a:cubicBezTo>
                  <a:lnTo>
                    <a:pt x="377540" y="250007"/>
                  </a:lnTo>
                  <a:lnTo>
                    <a:pt x="377540" y="228524"/>
                  </a:lnTo>
                  <a:cubicBezTo>
                    <a:pt x="377730" y="69584"/>
                    <a:pt x="218851" y="86600"/>
                    <a:pt x="128988" y="112741"/>
                  </a:cubicBezTo>
                  <a:cubicBezTo>
                    <a:pt x="111949" y="117969"/>
                    <a:pt x="96337" y="123483"/>
                    <a:pt x="83295" y="128996"/>
                  </a:cubicBezTo>
                  <a:lnTo>
                    <a:pt x="83295" y="25001"/>
                  </a:lnTo>
                  <a:cubicBezTo>
                    <a:pt x="162687" y="6369"/>
                    <a:pt x="216757" y="0"/>
                    <a:pt x="300909" y="0"/>
                  </a:cubicBezTo>
                  <a:cubicBezTo>
                    <a:pt x="500150" y="0"/>
                    <a:pt x="608385" y="93349"/>
                    <a:pt x="608385" y="249342"/>
                  </a:cubicBezTo>
                  <a:lnTo>
                    <a:pt x="608385" y="696694"/>
                  </a:lnTo>
                  <a:close/>
                </a:path>
              </a:pathLst>
            </a:custGeom>
            <a:solidFill>
              <a:srgbClr val="463738"/>
            </a:solidFill>
            <a:ln w="0" cap="flat">
              <a:noFill/>
              <a:prstDash val="solid"/>
              <a:miter/>
            </a:ln>
          </p:spPr>
          <p:txBody>
            <a:bodyPr rtlCol="0" anchor="ctr"/>
            <a:lstStyle/>
            <a:p>
              <a:endParaRPr lang="en-GB"/>
            </a:p>
          </p:txBody>
        </p:sp>
        <p:sp>
          <p:nvSpPr>
            <p:cNvPr id="21" name="Forme libre 20">
              <a:extLst>
                <a:ext uri="{FF2B5EF4-FFF2-40B4-BE49-F238E27FC236}">
                  <a16:creationId xmlns:a16="http://schemas.microsoft.com/office/drawing/2014/main" id="{459E8A5A-F42A-ED42-B07E-4DE52AC8ECE9}"/>
                </a:ext>
              </a:extLst>
            </p:cNvPr>
            <p:cNvSpPr/>
            <p:nvPr/>
          </p:nvSpPr>
          <p:spPr>
            <a:xfrm>
              <a:off x="5767473" y="941498"/>
              <a:ext cx="369257" cy="696693"/>
            </a:xfrm>
            <a:custGeom>
              <a:avLst/>
              <a:gdLst>
                <a:gd name="connsiteX0" fmla="*/ 369258 w 369257"/>
                <a:gd name="connsiteY0" fmla="*/ 99433 h 696693"/>
                <a:gd name="connsiteX1" fmla="*/ 231226 w 369257"/>
                <a:gd name="connsiteY1" fmla="*/ 248296 h 696693"/>
                <a:gd name="connsiteX2" fmla="*/ 230845 w 369257"/>
                <a:gd name="connsiteY2" fmla="*/ 696694 h 696693"/>
                <a:gd name="connsiteX3" fmla="*/ 0 w 369257"/>
                <a:gd name="connsiteY3" fmla="*/ 696694 h 696693"/>
                <a:gd name="connsiteX4" fmla="*/ 286 w 369257"/>
                <a:gd name="connsiteY4" fmla="*/ 240977 h 696693"/>
                <a:gd name="connsiteX5" fmla="*/ 322327 w 369257"/>
                <a:gd name="connsiteY5" fmla="*/ 0 h 696693"/>
                <a:gd name="connsiteX6" fmla="*/ 369162 w 369257"/>
                <a:gd name="connsiteY6" fmla="*/ 0 h 696693"/>
                <a:gd name="connsiteX7" fmla="*/ 369162 w 369257"/>
                <a:gd name="connsiteY7" fmla="*/ 99433 h 69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9257" h="696693">
                  <a:moveTo>
                    <a:pt x="369258" y="99433"/>
                  </a:moveTo>
                  <a:cubicBezTo>
                    <a:pt x="314807" y="101904"/>
                    <a:pt x="231322" y="121201"/>
                    <a:pt x="231226" y="248296"/>
                  </a:cubicBezTo>
                  <a:lnTo>
                    <a:pt x="230845" y="696694"/>
                  </a:lnTo>
                  <a:lnTo>
                    <a:pt x="0" y="696694"/>
                  </a:lnTo>
                  <a:lnTo>
                    <a:pt x="286" y="240977"/>
                  </a:lnTo>
                  <a:cubicBezTo>
                    <a:pt x="476" y="103995"/>
                    <a:pt x="126037" y="0"/>
                    <a:pt x="322327" y="0"/>
                  </a:cubicBezTo>
                  <a:lnTo>
                    <a:pt x="369162" y="0"/>
                  </a:lnTo>
                  <a:lnTo>
                    <a:pt x="369162" y="99433"/>
                  </a:lnTo>
                  <a:close/>
                </a:path>
              </a:pathLst>
            </a:custGeom>
            <a:solidFill>
              <a:srgbClr val="463738"/>
            </a:solidFill>
            <a:ln w="0" cap="flat">
              <a:noFill/>
              <a:prstDash val="solid"/>
              <a:miter/>
            </a:ln>
          </p:spPr>
          <p:txBody>
            <a:bodyPr rtlCol="0" anchor="ctr"/>
            <a:lstStyle/>
            <a:p>
              <a:endParaRPr lang="en-GB"/>
            </a:p>
          </p:txBody>
        </p:sp>
        <p:sp>
          <p:nvSpPr>
            <p:cNvPr id="22" name="Forme libre 21">
              <a:extLst>
                <a:ext uri="{FF2B5EF4-FFF2-40B4-BE49-F238E27FC236}">
                  <a16:creationId xmlns:a16="http://schemas.microsoft.com/office/drawing/2014/main" id="{B42E816A-1221-F82A-6948-0ACC21E39821}"/>
                </a:ext>
              </a:extLst>
            </p:cNvPr>
            <p:cNvSpPr/>
            <p:nvPr/>
          </p:nvSpPr>
          <p:spPr>
            <a:xfrm>
              <a:off x="5336815" y="680558"/>
              <a:ext cx="427325" cy="957633"/>
            </a:xfrm>
            <a:custGeom>
              <a:avLst/>
              <a:gdLst>
                <a:gd name="connsiteX0" fmla="*/ 427231 w 427325"/>
                <a:gd name="connsiteY0" fmla="*/ 0 h 957633"/>
                <a:gd name="connsiteX1" fmla="*/ 427231 w 427325"/>
                <a:gd name="connsiteY1" fmla="*/ 97627 h 957633"/>
                <a:gd name="connsiteX2" fmla="*/ 359833 w 427325"/>
                <a:gd name="connsiteY2" fmla="*/ 99338 h 957633"/>
                <a:gd name="connsiteX3" fmla="*/ 295673 w 427325"/>
                <a:gd name="connsiteY3" fmla="*/ 112836 h 957633"/>
                <a:gd name="connsiteX4" fmla="*/ 230941 w 427325"/>
                <a:gd name="connsiteY4" fmla="*/ 226623 h 957633"/>
                <a:gd name="connsiteX5" fmla="*/ 230941 w 427325"/>
                <a:gd name="connsiteY5" fmla="*/ 284134 h 957633"/>
                <a:gd name="connsiteX6" fmla="*/ 393722 w 427325"/>
                <a:gd name="connsiteY6" fmla="*/ 284134 h 957633"/>
                <a:gd name="connsiteX7" fmla="*/ 393722 w 427325"/>
                <a:gd name="connsiteY7" fmla="*/ 383091 h 957633"/>
                <a:gd name="connsiteX8" fmla="*/ 230465 w 427325"/>
                <a:gd name="connsiteY8" fmla="*/ 383091 h 957633"/>
                <a:gd name="connsiteX9" fmla="*/ 230655 w 427325"/>
                <a:gd name="connsiteY9" fmla="*/ 957633 h 957633"/>
                <a:gd name="connsiteX10" fmla="*/ 0 w 427325"/>
                <a:gd name="connsiteY10" fmla="*/ 957633 h 957633"/>
                <a:gd name="connsiteX11" fmla="*/ 0 w 427325"/>
                <a:gd name="connsiteY11" fmla="*/ 279856 h 957633"/>
                <a:gd name="connsiteX12" fmla="*/ 380490 w 427325"/>
                <a:gd name="connsiteY12" fmla="*/ 0 h 957633"/>
                <a:gd name="connsiteX13" fmla="*/ 427326 w 427325"/>
                <a:gd name="connsiteY13" fmla="*/ 0 h 95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7325" h="957633">
                  <a:moveTo>
                    <a:pt x="427231" y="0"/>
                  </a:moveTo>
                  <a:lnTo>
                    <a:pt x="427231" y="97627"/>
                  </a:lnTo>
                  <a:cubicBezTo>
                    <a:pt x="404479" y="97627"/>
                    <a:pt x="381537" y="97627"/>
                    <a:pt x="359833" y="99338"/>
                  </a:cubicBezTo>
                  <a:cubicBezTo>
                    <a:pt x="336701" y="101144"/>
                    <a:pt x="314711" y="104946"/>
                    <a:pt x="295673" y="112836"/>
                  </a:cubicBezTo>
                  <a:cubicBezTo>
                    <a:pt x="256833" y="128901"/>
                    <a:pt x="231036" y="161792"/>
                    <a:pt x="230941" y="226623"/>
                  </a:cubicBezTo>
                  <a:lnTo>
                    <a:pt x="230941" y="284134"/>
                  </a:lnTo>
                  <a:lnTo>
                    <a:pt x="393722" y="284134"/>
                  </a:lnTo>
                  <a:lnTo>
                    <a:pt x="393722" y="383091"/>
                  </a:lnTo>
                  <a:lnTo>
                    <a:pt x="230465" y="383091"/>
                  </a:lnTo>
                  <a:lnTo>
                    <a:pt x="230655" y="957633"/>
                  </a:lnTo>
                  <a:lnTo>
                    <a:pt x="0" y="957633"/>
                  </a:lnTo>
                  <a:lnTo>
                    <a:pt x="0" y="279856"/>
                  </a:lnTo>
                  <a:cubicBezTo>
                    <a:pt x="0" y="29374"/>
                    <a:pt x="172015" y="0"/>
                    <a:pt x="380490" y="0"/>
                  </a:cubicBezTo>
                  <a:lnTo>
                    <a:pt x="427326" y="0"/>
                  </a:lnTo>
                  <a:close/>
                </a:path>
              </a:pathLst>
            </a:custGeom>
            <a:solidFill>
              <a:srgbClr val="463738"/>
            </a:solidFill>
            <a:ln w="0" cap="flat">
              <a:noFill/>
              <a:prstDash val="solid"/>
              <a:miter/>
            </a:ln>
          </p:spPr>
          <p:txBody>
            <a:bodyPr rtlCol="0" anchor="ctr"/>
            <a:lstStyle/>
            <a:p>
              <a:endParaRPr lang="en-GB"/>
            </a:p>
          </p:txBody>
        </p:sp>
        <p:sp>
          <p:nvSpPr>
            <p:cNvPr id="23" name="Forme libre 22">
              <a:extLst>
                <a:ext uri="{FF2B5EF4-FFF2-40B4-BE49-F238E27FC236}">
                  <a16:creationId xmlns:a16="http://schemas.microsoft.com/office/drawing/2014/main" id="{006DDC1F-3906-5083-EBCD-7A33F35262C8}"/>
                </a:ext>
              </a:extLst>
            </p:cNvPr>
            <p:cNvSpPr/>
            <p:nvPr/>
          </p:nvSpPr>
          <p:spPr>
            <a:xfrm>
              <a:off x="6888287" y="961555"/>
              <a:ext cx="625424" cy="676636"/>
            </a:xfrm>
            <a:custGeom>
              <a:avLst/>
              <a:gdLst>
                <a:gd name="connsiteX0" fmla="*/ 625425 w 625424"/>
                <a:gd name="connsiteY0" fmla="*/ 676636 h 676636"/>
                <a:gd name="connsiteX1" fmla="*/ 393342 w 625424"/>
                <a:gd name="connsiteY1" fmla="*/ 676636 h 676636"/>
                <a:gd name="connsiteX2" fmla="*/ 392866 w 625424"/>
                <a:gd name="connsiteY2" fmla="*/ 270921 h 676636"/>
                <a:gd name="connsiteX3" fmla="*/ 247600 w 625424"/>
                <a:gd name="connsiteY3" fmla="*/ 102189 h 676636"/>
                <a:gd name="connsiteX4" fmla="*/ 231226 w 625424"/>
                <a:gd name="connsiteY4" fmla="*/ 102189 h 676636"/>
                <a:gd name="connsiteX5" fmla="*/ 231417 w 625424"/>
                <a:gd name="connsiteY5" fmla="*/ 676636 h 676636"/>
                <a:gd name="connsiteX6" fmla="*/ 191 w 625424"/>
                <a:gd name="connsiteY6" fmla="*/ 676636 h 676636"/>
                <a:gd name="connsiteX7" fmla="*/ 0 w 625424"/>
                <a:gd name="connsiteY7" fmla="*/ 0 h 676636"/>
                <a:gd name="connsiteX8" fmla="*/ 289866 w 625424"/>
                <a:gd name="connsiteY8" fmla="*/ 3232 h 676636"/>
                <a:gd name="connsiteX9" fmla="*/ 625329 w 625424"/>
                <a:gd name="connsiteY9" fmla="*/ 284134 h 676636"/>
                <a:gd name="connsiteX10" fmla="*/ 625329 w 625424"/>
                <a:gd name="connsiteY10" fmla="*/ 676636 h 67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5424" h="676636">
                  <a:moveTo>
                    <a:pt x="625425" y="676636"/>
                  </a:moveTo>
                  <a:lnTo>
                    <a:pt x="393342" y="676636"/>
                  </a:lnTo>
                  <a:lnTo>
                    <a:pt x="392866" y="270921"/>
                  </a:lnTo>
                  <a:cubicBezTo>
                    <a:pt x="392866" y="111030"/>
                    <a:pt x="332132" y="102570"/>
                    <a:pt x="247600" y="102189"/>
                  </a:cubicBezTo>
                  <a:lnTo>
                    <a:pt x="231226" y="102189"/>
                  </a:lnTo>
                  <a:lnTo>
                    <a:pt x="231417" y="676636"/>
                  </a:lnTo>
                  <a:lnTo>
                    <a:pt x="191" y="676636"/>
                  </a:lnTo>
                  <a:lnTo>
                    <a:pt x="0" y="0"/>
                  </a:lnTo>
                  <a:cubicBezTo>
                    <a:pt x="18753" y="1236"/>
                    <a:pt x="81296" y="3232"/>
                    <a:pt x="289866" y="3232"/>
                  </a:cubicBezTo>
                  <a:cubicBezTo>
                    <a:pt x="624282" y="3232"/>
                    <a:pt x="625234" y="158180"/>
                    <a:pt x="625329" y="284134"/>
                  </a:cubicBezTo>
                  <a:lnTo>
                    <a:pt x="625329" y="676636"/>
                  </a:lnTo>
                  <a:close/>
                </a:path>
              </a:pathLst>
            </a:custGeom>
            <a:solidFill>
              <a:srgbClr val="463738"/>
            </a:solidFill>
            <a:ln w="0" cap="flat">
              <a:noFill/>
              <a:prstDash val="solid"/>
              <a:miter/>
            </a:ln>
          </p:spPr>
          <p:txBody>
            <a:bodyPr rtlCol="0" anchor="ctr"/>
            <a:lstStyle/>
            <a:p>
              <a:endParaRPr lang="en-GB"/>
            </a:p>
          </p:txBody>
        </p:sp>
      </p:grpSp>
      <p:sp>
        <p:nvSpPr>
          <p:cNvPr id="25" name="Titre 24">
            <a:extLst>
              <a:ext uri="{FF2B5EF4-FFF2-40B4-BE49-F238E27FC236}">
                <a16:creationId xmlns:a16="http://schemas.microsoft.com/office/drawing/2014/main" id="{912C719E-D9A8-284B-722D-A639A192C1C9}"/>
              </a:ext>
            </a:extLst>
          </p:cNvPr>
          <p:cNvSpPr>
            <a:spLocks noGrp="1"/>
          </p:cNvSpPr>
          <p:nvPr>
            <p:ph type="title"/>
          </p:nvPr>
        </p:nvSpPr>
        <p:spPr>
          <a:solidFill>
            <a:schemeClr val="bg1"/>
          </a:solidFill>
        </p:spPr>
        <p:txBody>
          <a:bodyPr/>
          <a:lstStyle/>
          <a:p>
            <a:r>
              <a:rPr lang="fr-FR"/>
              <a:t>Modifiez le style du titre</a:t>
            </a:r>
            <a:endParaRPr lang="en-GB"/>
          </a:p>
        </p:txBody>
      </p:sp>
      <p:sp>
        <p:nvSpPr>
          <p:cNvPr id="6" name="Espace réservé du numéro de diapositive 5">
            <a:extLst>
              <a:ext uri="{FF2B5EF4-FFF2-40B4-BE49-F238E27FC236}">
                <a16:creationId xmlns:a16="http://schemas.microsoft.com/office/drawing/2014/main" id="{3EE2BF79-2447-1260-990B-4BA4E29CCAAD}"/>
              </a:ext>
            </a:extLst>
          </p:cNvPr>
          <p:cNvSpPr>
            <a:spLocks noGrp="1"/>
          </p:cNvSpPr>
          <p:nvPr>
            <p:ph type="sldNum" sz="quarter" idx="4"/>
          </p:nvPr>
        </p:nvSpPr>
        <p:spPr>
          <a:xfrm>
            <a:off x="11738338" y="6374058"/>
            <a:ext cx="445191" cy="365125"/>
          </a:xfrm>
          <a:prstGeom prst="rect">
            <a:avLst/>
          </a:prstGeom>
        </p:spPr>
        <p:txBody>
          <a:bodyPr vert="horz" lIns="91440" tIns="45720" rIns="91440" bIns="45720" rtlCol="0" anchor="ctr"/>
          <a:lstStyle>
            <a:lvl1pPr algn="l">
              <a:defRPr sz="1050">
                <a:solidFill>
                  <a:schemeClr val="tx1"/>
                </a:solidFill>
                <a:latin typeface="+mj-lt"/>
              </a:defRPr>
            </a:lvl1pPr>
          </a:lstStyle>
          <a:p>
            <a:fld id="{BD8650C1-FE00-47B0-973D-77306D8B837F}" type="slidenum">
              <a:rPr lang="en-US" smtClean="0"/>
              <a:pPr/>
              <a:t>‹N°›</a:t>
            </a:fld>
            <a:endParaRPr lang="en-US"/>
          </a:p>
        </p:txBody>
      </p:sp>
      <p:sp>
        <p:nvSpPr>
          <p:cNvPr id="4" name="Espace réservé du texte 9">
            <a:extLst>
              <a:ext uri="{FF2B5EF4-FFF2-40B4-BE49-F238E27FC236}">
                <a16:creationId xmlns:a16="http://schemas.microsoft.com/office/drawing/2014/main" id="{E863871F-9241-749F-7644-1EE30BBBF67E}"/>
              </a:ext>
            </a:extLst>
          </p:cNvPr>
          <p:cNvSpPr>
            <a:spLocks noGrp="1"/>
          </p:cNvSpPr>
          <p:nvPr>
            <p:ph type="body" sz="quarter" idx="12" hasCustomPrompt="1"/>
          </p:nvPr>
        </p:nvSpPr>
        <p:spPr>
          <a:xfrm>
            <a:off x="4738095" y="1668181"/>
            <a:ext cx="2786310" cy="2152018"/>
          </a:xfrm>
        </p:spPr>
        <p:txBody>
          <a:bodyPr>
            <a:noAutofit/>
          </a:bodyPr>
          <a:lstStyle>
            <a:lvl1pPr algn="ctr">
              <a:defRPr sz="13800">
                <a:solidFill>
                  <a:schemeClr val="bg1"/>
                </a:solidFill>
              </a:defRPr>
            </a:lvl1pPr>
          </a:lstStyle>
          <a:p>
            <a:pPr lvl="0"/>
            <a:r>
              <a:rPr lang="fr-FR"/>
              <a:t>00</a:t>
            </a:r>
          </a:p>
        </p:txBody>
      </p:sp>
      <p:sp>
        <p:nvSpPr>
          <p:cNvPr id="12" name="Espace réservé du texte 9">
            <a:extLst>
              <a:ext uri="{FF2B5EF4-FFF2-40B4-BE49-F238E27FC236}">
                <a16:creationId xmlns:a16="http://schemas.microsoft.com/office/drawing/2014/main" id="{5FBD5577-AEC4-1879-ED48-1B38656AB87B}"/>
              </a:ext>
            </a:extLst>
          </p:cNvPr>
          <p:cNvSpPr>
            <a:spLocks noGrp="1"/>
          </p:cNvSpPr>
          <p:nvPr>
            <p:ph type="body" sz="quarter" idx="13" hasCustomPrompt="1"/>
          </p:nvPr>
        </p:nvSpPr>
        <p:spPr>
          <a:xfrm>
            <a:off x="4734553" y="3439729"/>
            <a:ext cx="2814064" cy="523220"/>
          </a:xfrm>
        </p:spPr>
        <p:txBody>
          <a:bodyPr>
            <a:noAutofit/>
          </a:bodyPr>
          <a:lstStyle>
            <a:lvl1pPr algn="ctr">
              <a:defRPr sz="4000">
                <a:solidFill>
                  <a:schemeClr val="bg1"/>
                </a:solidFill>
              </a:defRPr>
            </a:lvl1pPr>
          </a:lstStyle>
          <a:p>
            <a:pPr lvl="0"/>
            <a:r>
              <a:rPr lang="fr-FR"/>
              <a:t>LOREM IPSUM</a:t>
            </a:r>
          </a:p>
        </p:txBody>
      </p:sp>
      <p:sp>
        <p:nvSpPr>
          <p:cNvPr id="14" name="Espace réservé du texte 9">
            <a:extLst>
              <a:ext uri="{FF2B5EF4-FFF2-40B4-BE49-F238E27FC236}">
                <a16:creationId xmlns:a16="http://schemas.microsoft.com/office/drawing/2014/main" id="{5A840392-9D04-4982-4A34-1FB550A2C412}"/>
              </a:ext>
            </a:extLst>
          </p:cNvPr>
          <p:cNvSpPr>
            <a:spLocks noGrp="1"/>
          </p:cNvSpPr>
          <p:nvPr>
            <p:ph type="body" sz="quarter" idx="14" hasCustomPrompt="1"/>
          </p:nvPr>
        </p:nvSpPr>
        <p:spPr>
          <a:xfrm>
            <a:off x="4399595" y="4103831"/>
            <a:ext cx="3483980" cy="523220"/>
          </a:xfrm>
        </p:spPr>
        <p:txBody>
          <a:bodyPr>
            <a:noAutofit/>
          </a:bodyPr>
          <a:lstStyle>
            <a:lvl1pPr algn="ctr">
              <a:defRPr sz="1600" cap="none">
                <a:solidFill>
                  <a:schemeClr val="tx1"/>
                </a:solidFill>
                <a:latin typeface="+mn-lt"/>
              </a:defRPr>
            </a:lvl1pPr>
          </a:lstStyle>
          <a:p>
            <a:pPr marL="0" marR="0" lvl="0" indent="0" algn="ctr" defTabSz="914400" rtl="0" eaLnBrk="1" fontAlgn="auto" latinLnBrk="0" hangingPunct="1">
              <a:lnSpc>
                <a:spcPct val="100000"/>
              </a:lnSpc>
              <a:spcBef>
                <a:spcPts val="0"/>
              </a:spcBef>
              <a:spcAft>
                <a:spcPts val="1200"/>
              </a:spcAft>
              <a:buClrTx/>
              <a:buSzTx/>
              <a:buFontTx/>
              <a:buNone/>
              <a:tabLst/>
              <a:defRPr/>
            </a:pPr>
            <a:r>
              <a:rPr lang="fr-FR" sz="1600" b="0" i="0">
                <a:effectLst/>
              </a:rPr>
              <a:t>Circa </a:t>
            </a:r>
            <a:r>
              <a:rPr lang="fr-FR" sz="1600" b="0" i="0" err="1">
                <a:effectLst/>
              </a:rPr>
              <a:t>hos</a:t>
            </a:r>
            <a:r>
              <a:rPr lang="fr-FR" sz="1600" b="0" i="0">
                <a:effectLst/>
              </a:rPr>
              <a:t> dies </a:t>
            </a:r>
            <a:r>
              <a:rPr lang="fr-FR" sz="1600" b="0" i="0" err="1">
                <a:effectLst/>
              </a:rPr>
              <a:t>Lollianus</a:t>
            </a:r>
            <a:r>
              <a:rPr lang="fr-FR" sz="1600" b="0" i="0">
                <a:effectLst/>
              </a:rPr>
              <a:t> </a:t>
            </a:r>
            <a:r>
              <a:rPr lang="fr-FR" sz="1600" b="0" i="0" err="1">
                <a:effectLst/>
              </a:rPr>
              <a:t>primae</a:t>
            </a:r>
            <a:r>
              <a:rPr lang="fr-FR" sz="1600" b="0" i="0">
                <a:effectLst/>
              </a:rPr>
              <a:t> </a:t>
            </a:r>
            <a:r>
              <a:rPr lang="fr-FR" sz="1600" b="0" i="0" err="1">
                <a:effectLst/>
              </a:rPr>
              <a:t>lanuginis</a:t>
            </a:r>
            <a:r>
              <a:rPr lang="fr-FR" sz="1600" b="0" i="0">
                <a:effectLst/>
              </a:rPr>
              <a:t> </a:t>
            </a:r>
            <a:r>
              <a:rPr lang="fr-FR" sz="1600" b="0" i="0" err="1">
                <a:effectLst/>
              </a:rPr>
              <a:t>adulescens</a:t>
            </a:r>
            <a:endParaRPr lang="en-GB" sz="1600"/>
          </a:p>
          <a:p>
            <a:pPr lvl="0"/>
            <a:endParaRPr lang="fr-FR"/>
          </a:p>
        </p:txBody>
      </p:sp>
    </p:spTree>
    <p:extLst>
      <p:ext uri="{BB962C8B-B14F-4D97-AF65-F5344CB8AC3E}">
        <p14:creationId xmlns:p14="http://schemas.microsoft.com/office/powerpoint/2010/main" val="28591290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6000" y="907201"/>
            <a:ext cx="11280000" cy="5045925"/>
          </a:xfrm>
        </p:spPr>
        <p:txBody>
          <a:bodyPr lIns="0" tIns="0" rIns="0" bIns="0">
            <a:noAutofit/>
          </a:bodyPr>
          <a:lstStyle>
            <a:lvl1pPr marL="0" indent="0">
              <a:lnSpc>
                <a:spcPct val="85000"/>
              </a:lnSpc>
              <a:spcBef>
                <a:spcPts val="0"/>
              </a:spcBef>
              <a:buNone/>
              <a:defRPr sz="3200"/>
            </a:lvl1pPr>
            <a:lvl2pPr marL="0" indent="0">
              <a:lnSpc>
                <a:spcPct val="120000"/>
              </a:lnSpc>
              <a:spcBef>
                <a:spcPts val="0"/>
              </a:spcBef>
              <a:buNone/>
              <a:defRPr sz="1400"/>
            </a:lvl2pPr>
            <a:lvl3pPr marL="180975" indent="-180975">
              <a:lnSpc>
                <a:spcPct val="120000"/>
              </a:lnSpc>
              <a:spcBef>
                <a:spcPts val="0"/>
              </a:spcBef>
              <a:buFont typeface="Wingdings" pitchFamily="2" charset="2"/>
              <a:buChar char="l"/>
              <a:defRPr sz="1400"/>
            </a:lvl3pPr>
            <a:lvl4pPr marL="542925" indent="-180975">
              <a:lnSpc>
                <a:spcPct val="120000"/>
              </a:lnSpc>
              <a:spcBef>
                <a:spcPts val="0"/>
              </a:spcBef>
              <a:buFont typeface="Wingdings" pitchFamily="2" charset="2"/>
              <a:buChar char="l"/>
              <a:defRPr sz="1400"/>
            </a:lvl4pPr>
            <a:lvl5pPr marL="895350" indent="-180975">
              <a:lnSpc>
                <a:spcPct val="120000"/>
              </a:lnSpc>
              <a:spcBef>
                <a:spcPts val="0"/>
              </a:spcBef>
              <a:buFont typeface="Wingdings" pitchFamily="2" charset="2"/>
              <a:buChar char="l"/>
              <a:defRPr sz="14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e la date 6"/>
          <p:cNvSpPr>
            <a:spLocks noGrp="1"/>
          </p:cNvSpPr>
          <p:nvPr>
            <p:ph type="dt" sz="half" idx="10"/>
          </p:nvPr>
        </p:nvSpPr>
        <p:spPr/>
        <p:txBody>
          <a:bodyPr/>
          <a:lstStyle/>
          <a:p>
            <a:fld id="{121F5AB3-A377-4667-B84E-E4C429C77C9B}" type="datetime1">
              <a:rPr lang="fr-FR" smtClean="0"/>
              <a:pPr/>
              <a:t>15/05/2025</a:t>
            </a:fld>
            <a:endParaRPr lang="fr-FR"/>
          </a:p>
        </p:txBody>
      </p:sp>
      <p:sp>
        <p:nvSpPr>
          <p:cNvPr id="8" name="Espace réservé du numéro de diapositive 7"/>
          <p:cNvSpPr>
            <a:spLocks noGrp="1"/>
          </p:cNvSpPr>
          <p:nvPr>
            <p:ph type="sldNum" sz="quarter" idx="11"/>
          </p:nvPr>
        </p:nvSpPr>
        <p:spPr/>
        <p:txBody>
          <a:bodyPr/>
          <a:lstStyle/>
          <a:p>
            <a:fld id="{19858401-1896-4F80-9B2B-186795E41C27}" type="slidenum">
              <a:rPr lang="fr-FR" smtClean="0"/>
              <a:pPr/>
              <a:t>‹N°›</a:t>
            </a:fld>
            <a:endParaRPr lang="fr-FR"/>
          </a:p>
        </p:txBody>
      </p:sp>
      <p:sp>
        <p:nvSpPr>
          <p:cNvPr id="9" name="Espace réservé du pied de page 8"/>
          <p:cNvSpPr>
            <a:spLocks noGrp="1"/>
          </p:cNvSpPr>
          <p:nvPr>
            <p:ph type="ftr" sz="quarter" idx="12"/>
          </p:nvPr>
        </p:nvSpPr>
        <p:spPr/>
        <p:txBody>
          <a:bodyPr/>
          <a:lstStyle/>
          <a:p>
            <a:r>
              <a:rPr lang="fr-FR"/>
              <a:t>Titre de la présentation</a:t>
            </a:r>
          </a:p>
        </p:txBody>
      </p:sp>
      <p:sp>
        <p:nvSpPr>
          <p:cNvPr id="12" name="Espace réservé du texte 11"/>
          <p:cNvSpPr>
            <a:spLocks noGrp="1"/>
          </p:cNvSpPr>
          <p:nvPr>
            <p:ph type="body" sz="quarter" idx="13" hasCustomPrompt="1"/>
          </p:nvPr>
        </p:nvSpPr>
        <p:spPr>
          <a:xfrm>
            <a:off x="0" y="0"/>
            <a:ext cx="956733" cy="500814"/>
          </a:xfrm>
        </p:spPr>
        <p:txBody>
          <a:bodyPr anchor="b" anchorCtr="0"/>
          <a:lstStyle>
            <a:lvl1pPr algn="r">
              <a:defRPr sz="2500">
                <a:solidFill>
                  <a:schemeClr val="accent1"/>
                </a:solidFill>
                <a:latin typeface="+mj-lt"/>
              </a:defRPr>
            </a:lvl1pPr>
          </a:lstStyle>
          <a:p>
            <a:pPr lvl="0"/>
            <a:r>
              <a:rPr lang="fr-FR" dirty="0"/>
              <a:t>00.</a:t>
            </a:r>
          </a:p>
        </p:txBody>
      </p:sp>
      <p:sp>
        <p:nvSpPr>
          <p:cNvPr id="16" name="Titre 15"/>
          <p:cNvSpPr>
            <a:spLocks noGrp="1"/>
          </p:cNvSpPr>
          <p:nvPr>
            <p:ph type="title"/>
          </p:nvPr>
        </p:nvSpPr>
        <p:spPr/>
        <p:txBody>
          <a:bodyPr/>
          <a:lstStyle/>
          <a:p>
            <a:r>
              <a:rPr lang="fr-FR"/>
              <a:t>Modifiez le style du titre</a:t>
            </a:r>
            <a:endParaRPr lang="fr-FR" dirty="0"/>
          </a:p>
        </p:txBody>
      </p:sp>
    </p:spTree>
    <p:extLst>
      <p:ext uri="{BB962C8B-B14F-4D97-AF65-F5344CB8AC3E}">
        <p14:creationId xmlns:p14="http://schemas.microsoft.com/office/powerpoint/2010/main" val="439267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5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767257" y="330475"/>
            <a:ext cx="8369151" cy="701123"/>
          </a:xfrm>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fld id="{DE930C8B-2916-4119-8EF6-7424572A426C}" type="datetime1">
              <a:rPr lang="fr-FR" smtClean="0"/>
              <a:pPr/>
              <a:t>15/05/2025</a:t>
            </a:fld>
            <a:endParaRPr lang="fr-F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EAA6E1C9-0034-4877-9C1C-DC6F07943CC7}" type="slidenum">
              <a:rPr lang="fr-FR" smtClean="0"/>
              <a:pPr/>
              <a:t>‹N°›</a:t>
            </a:fld>
            <a:endParaRPr lang="fr-FR"/>
          </a:p>
        </p:txBody>
      </p:sp>
    </p:spTree>
    <p:extLst>
      <p:ext uri="{BB962C8B-B14F-4D97-AF65-F5344CB8AC3E}">
        <p14:creationId xmlns:p14="http://schemas.microsoft.com/office/powerpoint/2010/main" val="2675914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u photon jaune x2">
    <p:spTree>
      <p:nvGrpSpPr>
        <p:cNvPr id="1" name=""/>
        <p:cNvGrpSpPr/>
        <p:nvPr/>
      </p:nvGrpSpPr>
      <p:grpSpPr>
        <a:xfrm>
          <a:off x="0" y="0"/>
          <a:ext cx="0" cy="0"/>
          <a:chOff x="0" y="0"/>
          <a:chExt cx="0" cy="0"/>
        </a:xfrm>
      </p:grpSpPr>
      <p:sp>
        <p:nvSpPr>
          <p:cNvPr id="9" name="Forme libre 8">
            <a:extLst>
              <a:ext uri="{FF2B5EF4-FFF2-40B4-BE49-F238E27FC236}">
                <a16:creationId xmlns:a16="http://schemas.microsoft.com/office/drawing/2014/main" id="{31F7682B-3269-AC75-5111-72DB3B9C3777}"/>
              </a:ext>
            </a:extLst>
          </p:cNvPr>
          <p:cNvSpPr>
            <a:spLocks noGrp="1" noRot="1" noMove="1" noResize="1" noEditPoints="1" noAdjustHandles="1" noChangeArrowheads="1" noChangeShapeType="1"/>
          </p:cNvSpPr>
          <p:nvPr userDrawn="1"/>
        </p:nvSpPr>
        <p:spPr>
          <a:xfrm>
            <a:off x="5174815" y="666717"/>
            <a:ext cx="6519727" cy="4638794"/>
          </a:xfrm>
          <a:custGeom>
            <a:avLst/>
            <a:gdLst>
              <a:gd name="connsiteX0" fmla="*/ 2751667 w 3175000"/>
              <a:gd name="connsiteY0" fmla="*/ 6324600 h 6324600"/>
              <a:gd name="connsiteX1" fmla="*/ 0 w 3175000"/>
              <a:gd name="connsiteY1" fmla="*/ 3886200 h 6324600"/>
              <a:gd name="connsiteX2" fmla="*/ 3175000 w 3175000"/>
              <a:gd name="connsiteY2" fmla="*/ 0 h 6324600"/>
              <a:gd name="connsiteX0" fmla="*/ 5242884 w 5242884"/>
              <a:gd name="connsiteY0" fmla="*/ 5378323 h 5378323"/>
              <a:gd name="connsiteX1" fmla="*/ 0 w 5242884"/>
              <a:gd name="connsiteY1" fmla="*/ 3886200 h 5378323"/>
              <a:gd name="connsiteX2" fmla="*/ 3175000 w 5242884"/>
              <a:gd name="connsiteY2" fmla="*/ 0 h 5378323"/>
              <a:gd name="connsiteX0" fmla="*/ 4315920 w 4315920"/>
              <a:gd name="connsiteY0" fmla="*/ 6257008 h 6257008"/>
              <a:gd name="connsiteX1" fmla="*/ 0 w 4315920"/>
              <a:gd name="connsiteY1" fmla="*/ 3886200 h 6257008"/>
              <a:gd name="connsiteX2" fmla="*/ 3175000 w 4315920"/>
              <a:gd name="connsiteY2" fmla="*/ 0 h 6257008"/>
              <a:gd name="connsiteX0" fmla="*/ 4267640 w 4267640"/>
              <a:gd name="connsiteY0" fmla="*/ 6546684 h 6546684"/>
              <a:gd name="connsiteX1" fmla="*/ 0 w 4267640"/>
              <a:gd name="connsiteY1" fmla="*/ 3886200 h 6546684"/>
              <a:gd name="connsiteX2" fmla="*/ 3175000 w 4267640"/>
              <a:gd name="connsiteY2" fmla="*/ 0 h 6546684"/>
              <a:gd name="connsiteX0" fmla="*/ 3948996 w 3948996"/>
              <a:gd name="connsiteY0" fmla="*/ 6546684 h 6546684"/>
              <a:gd name="connsiteX1" fmla="*/ 0 w 3948996"/>
              <a:gd name="connsiteY1" fmla="*/ 3306847 h 6546684"/>
              <a:gd name="connsiteX2" fmla="*/ 2856356 w 3948996"/>
              <a:gd name="connsiteY2" fmla="*/ 0 h 6546684"/>
              <a:gd name="connsiteX0" fmla="*/ 4335232 w 4335232"/>
              <a:gd name="connsiteY0" fmla="*/ 7367434 h 7367434"/>
              <a:gd name="connsiteX1" fmla="*/ 0 w 4335232"/>
              <a:gd name="connsiteY1" fmla="*/ 3306847 h 7367434"/>
              <a:gd name="connsiteX2" fmla="*/ 2856356 w 4335232"/>
              <a:gd name="connsiteY2" fmla="*/ 0 h 7367434"/>
              <a:gd name="connsiteX0" fmla="*/ 3833127 w 3833127"/>
              <a:gd name="connsiteY0" fmla="*/ 6884640 h 6884640"/>
              <a:gd name="connsiteX1" fmla="*/ 0 w 3833127"/>
              <a:gd name="connsiteY1" fmla="*/ 3306847 h 6884640"/>
              <a:gd name="connsiteX2" fmla="*/ 2856356 w 3833127"/>
              <a:gd name="connsiteY2" fmla="*/ 0 h 6884640"/>
              <a:gd name="connsiteX0" fmla="*/ 3920030 w 3920030"/>
              <a:gd name="connsiteY0" fmla="*/ 7000511 h 7000511"/>
              <a:gd name="connsiteX1" fmla="*/ 0 w 3920030"/>
              <a:gd name="connsiteY1" fmla="*/ 3306847 h 7000511"/>
              <a:gd name="connsiteX2" fmla="*/ 2856356 w 3920030"/>
              <a:gd name="connsiteY2" fmla="*/ 0 h 7000511"/>
              <a:gd name="connsiteX0" fmla="*/ 0 w 6963151"/>
              <a:gd name="connsiteY0" fmla="*/ 733847 h 3306847"/>
              <a:gd name="connsiteX1" fmla="*/ 4106794 w 6963151"/>
              <a:gd name="connsiteY1" fmla="*/ 3306847 h 3306847"/>
              <a:gd name="connsiteX2" fmla="*/ 6963150 w 6963151"/>
              <a:gd name="connsiteY2" fmla="*/ 0 h 3306847"/>
              <a:gd name="connsiteX0" fmla="*/ 0 w 6963149"/>
              <a:gd name="connsiteY0" fmla="*/ 733847 h 5363549"/>
              <a:gd name="connsiteX1" fmla="*/ 3849249 w 6963149"/>
              <a:gd name="connsiteY1" fmla="*/ 5363549 h 5363549"/>
              <a:gd name="connsiteX2" fmla="*/ 6963150 w 6963149"/>
              <a:gd name="connsiteY2" fmla="*/ 0 h 5363549"/>
              <a:gd name="connsiteX0" fmla="*/ 0 w 6133284"/>
              <a:gd name="connsiteY0" fmla="*/ 2578121 h 5363549"/>
              <a:gd name="connsiteX1" fmla="*/ 3019382 w 6133284"/>
              <a:gd name="connsiteY1" fmla="*/ 5363549 h 5363549"/>
              <a:gd name="connsiteX2" fmla="*/ 6133283 w 6133284"/>
              <a:gd name="connsiteY2" fmla="*/ 0 h 5363549"/>
              <a:gd name="connsiteX0" fmla="*/ 0 w 6490984"/>
              <a:gd name="connsiteY0" fmla="*/ 2703648 h 5363549"/>
              <a:gd name="connsiteX1" fmla="*/ 3377084 w 6490984"/>
              <a:gd name="connsiteY1" fmla="*/ 5363549 h 5363549"/>
              <a:gd name="connsiteX2" fmla="*/ 6490985 w 6490984"/>
              <a:gd name="connsiteY2" fmla="*/ 0 h 5363549"/>
              <a:gd name="connsiteX0" fmla="*/ 0 w 6405137"/>
              <a:gd name="connsiteY0" fmla="*/ 1728405 h 5363549"/>
              <a:gd name="connsiteX1" fmla="*/ 3291236 w 6405137"/>
              <a:gd name="connsiteY1" fmla="*/ 5363549 h 5363549"/>
              <a:gd name="connsiteX2" fmla="*/ 6405137 w 6405137"/>
              <a:gd name="connsiteY2" fmla="*/ 0 h 5363549"/>
              <a:gd name="connsiteX0" fmla="*/ 0 w 6533910"/>
              <a:gd name="connsiteY0" fmla="*/ 2008425 h 5363549"/>
              <a:gd name="connsiteX1" fmla="*/ 3420009 w 6533910"/>
              <a:gd name="connsiteY1" fmla="*/ 5363549 h 5363549"/>
              <a:gd name="connsiteX2" fmla="*/ 6533910 w 6533910"/>
              <a:gd name="connsiteY2" fmla="*/ 0 h 5363549"/>
              <a:gd name="connsiteX0" fmla="*/ 0 w 5847123"/>
              <a:gd name="connsiteY0" fmla="*/ 2433284 h 5363549"/>
              <a:gd name="connsiteX1" fmla="*/ 2733222 w 5847123"/>
              <a:gd name="connsiteY1" fmla="*/ 5363549 h 5363549"/>
              <a:gd name="connsiteX2" fmla="*/ 5847123 w 5847123"/>
              <a:gd name="connsiteY2" fmla="*/ 0 h 5363549"/>
              <a:gd name="connsiteX0" fmla="*/ 0 w 5847123"/>
              <a:gd name="connsiteY0" fmla="*/ 2433284 h 5575978"/>
              <a:gd name="connsiteX1" fmla="*/ 3191079 w 5847123"/>
              <a:gd name="connsiteY1" fmla="*/ 5575978 h 5575978"/>
              <a:gd name="connsiteX2" fmla="*/ 5847123 w 5847123"/>
              <a:gd name="connsiteY2" fmla="*/ 0 h 5575978"/>
              <a:gd name="connsiteX0" fmla="*/ 0 w 5847123"/>
              <a:gd name="connsiteY0" fmla="*/ 2433284 h 5633913"/>
              <a:gd name="connsiteX1" fmla="*/ 2933534 w 5847123"/>
              <a:gd name="connsiteY1" fmla="*/ 5633913 h 5633913"/>
              <a:gd name="connsiteX2" fmla="*/ 5847123 w 5847123"/>
              <a:gd name="connsiteY2" fmla="*/ 0 h 5633913"/>
              <a:gd name="connsiteX0" fmla="*/ 0 w 6448062"/>
              <a:gd name="connsiteY0" fmla="*/ 2056704 h 5633913"/>
              <a:gd name="connsiteX1" fmla="*/ 3534473 w 6448062"/>
              <a:gd name="connsiteY1" fmla="*/ 5633913 h 5633913"/>
              <a:gd name="connsiteX2" fmla="*/ 6448062 w 6448062"/>
              <a:gd name="connsiteY2" fmla="*/ 0 h 5633913"/>
              <a:gd name="connsiteX0" fmla="*/ 0 w 6476678"/>
              <a:gd name="connsiteY0" fmla="*/ 2442939 h 5633913"/>
              <a:gd name="connsiteX1" fmla="*/ 3563089 w 6476678"/>
              <a:gd name="connsiteY1" fmla="*/ 5633913 h 5633913"/>
              <a:gd name="connsiteX2" fmla="*/ 6476678 w 6476678"/>
              <a:gd name="connsiteY2" fmla="*/ 0 h 5633913"/>
              <a:gd name="connsiteX0" fmla="*/ 0 w 6262057"/>
              <a:gd name="connsiteY0" fmla="*/ 2568464 h 5633913"/>
              <a:gd name="connsiteX1" fmla="*/ 3348468 w 6262057"/>
              <a:gd name="connsiteY1" fmla="*/ 5633913 h 5633913"/>
              <a:gd name="connsiteX2" fmla="*/ 6262057 w 6262057"/>
              <a:gd name="connsiteY2" fmla="*/ 0 h 5633913"/>
              <a:gd name="connsiteX0" fmla="*/ 0 w 6405138"/>
              <a:gd name="connsiteY0" fmla="*/ 2047047 h 5633913"/>
              <a:gd name="connsiteX1" fmla="*/ 3491549 w 6405138"/>
              <a:gd name="connsiteY1" fmla="*/ 5633913 h 5633913"/>
              <a:gd name="connsiteX2" fmla="*/ 6405138 w 6405138"/>
              <a:gd name="connsiteY2" fmla="*/ 0 h 5633913"/>
              <a:gd name="connsiteX0" fmla="*/ 0 w 6834380"/>
              <a:gd name="connsiteY0" fmla="*/ 2085671 h 5633913"/>
              <a:gd name="connsiteX1" fmla="*/ 3920791 w 6834380"/>
              <a:gd name="connsiteY1" fmla="*/ 5633913 h 5633913"/>
              <a:gd name="connsiteX2" fmla="*/ 6834380 w 6834380"/>
              <a:gd name="connsiteY2" fmla="*/ 0 h 5633913"/>
              <a:gd name="connsiteX0" fmla="*/ 0 w 15233215"/>
              <a:gd name="connsiteY0" fmla="*/ 3910632 h 7458874"/>
              <a:gd name="connsiteX1" fmla="*/ 3920791 w 15233215"/>
              <a:gd name="connsiteY1" fmla="*/ 7458874 h 7458874"/>
              <a:gd name="connsiteX2" fmla="*/ 15233215 w 15233215"/>
              <a:gd name="connsiteY2" fmla="*/ 0 h 7458874"/>
              <a:gd name="connsiteX0" fmla="*/ 0 w 14160110"/>
              <a:gd name="connsiteY0" fmla="*/ 3466461 h 7014703"/>
              <a:gd name="connsiteX1" fmla="*/ 3920791 w 14160110"/>
              <a:gd name="connsiteY1" fmla="*/ 7014703 h 7014703"/>
              <a:gd name="connsiteX2" fmla="*/ 14160110 w 14160110"/>
              <a:gd name="connsiteY2" fmla="*/ 0 h 7014703"/>
              <a:gd name="connsiteX0" fmla="*/ 0 w 13816716"/>
              <a:gd name="connsiteY0" fmla="*/ 3060914 h 6609156"/>
              <a:gd name="connsiteX1" fmla="*/ 3920791 w 13816716"/>
              <a:gd name="connsiteY1" fmla="*/ 6609156 h 6609156"/>
              <a:gd name="connsiteX2" fmla="*/ 13816716 w 13816716"/>
              <a:gd name="connsiteY2" fmla="*/ 0 h 6609156"/>
              <a:gd name="connsiteX0" fmla="*/ 0 w 13473322"/>
              <a:gd name="connsiteY0" fmla="*/ 2964355 h 6512597"/>
              <a:gd name="connsiteX1" fmla="*/ 3920791 w 13473322"/>
              <a:gd name="connsiteY1" fmla="*/ 6512597 h 6512597"/>
              <a:gd name="connsiteX2" fmla="*/ 13473322 w 13473322"/>
              <a:gd name="connsiteY2" fmla="*/ 0 h 6512597"/>
              <a:gd name="connsiteX0" fmla="*/ 0 w 13473322"/>
              <a:gd name="connsiteY0" fmla="*/ 2964355 h 5923588"/>
              <a:gd name="connsiteX1" fmla="*/ 5880996 w 13473322"/>
              <a:gd name="connsiteY1" fmla="*/ 5923588 h 5923588"/>
              <a:gd name="connsiteX2" fmla="*/ 13473322 w 13473322"/>
              <a:gd name="connsiteY2" fmla="*/ 0 h 5923588"/>
              <a:gd name="connsiteX0" fmla="*/ 0 w 13473322"/>
              <a:gd name="connsiteY0" fmla="*/ 2964355 h 5855998"/>
              <a:gd name="connsiteX1" fmla="*/ 6424704 w 13473322"/>
              <a:gd name="connsiteY1" fmla="*/ 5855998 h 5855998"/>
              <a:gd name="connsiteX2" fmla="*/ 13473322 w 13473322"/>
              <a:gd name="connsiteY2" fmla="*/ 0 h 5855998"/>
              <a:gd name="connsiteX0" fmla="*/ 0 w 13473322"/>
              <a:gd name="connsiteY0" fmla="*/ 2964355 h 6531910"/>
              <a:gd name="connsiteX1" fmla="*/ 6396086 w 13473322"/>
              <a:gd name="connsiteY1" fmla="*/ 6531910 h 6531910"/>
              <a:gd name="connsiteX2" fmla="*/ 13473322 w 13473322"/>
              <a:gd name="connsiteY2" fmla="*/ 0 h 6531910"/>
              <a:gd name="connsiteX0" fmla="*/ 0 w 13473322"/>
              <a:gd name="connsiteY0" fmla="*/ 2964355 h 7149887"/>
              <a:gd name="connsiteX1" fmla="*/ 6710864 w 13473322"/>
              <a:gd name="connsiteY1" fmla="*/ 7149887 h 7149887"/>
              <a:gd name="connsiteX2" fmla="*/ 13473322 w 13473322"/>
              <a:gd name="connsiteY2" fmla="*/ 0 h 7149887"/>
              <a:gd name="connsiteX0" fmla="*/ 0 w 13473322"/>
              <a:gd name="connsiteY0" fmla="*/ 2964355 h 7642337"/>
              <a:gd name="connsiteX1" fmla="*/ 6367471 w 13473322"/>
              <a:gd name="connsiteY1" fmla="*/ 7642337 h 7642337"/>
              <a:gd name="connsiteX2" fmla="*/ 13473322 w 13473322"/>
              <a:gd name="connsiteY2" fmla="*/ 0 h 7642337"/>
              <a:gd name="connsiteX0" fmla="*/ 0 w 13473322"/>
              <a:gd name="connsiteY0" fmla="*/ 2964355 h 7246445"/>
              <a:gd name="connsiteX1" fmla="*/ 7869817 w 13473322"/>
              <a:gd name="connsiteY1" fmla="*/ 7246445 h 7246445"/>
              <a:gd name="connsiteX2" fmla="*/ 13473322 w 13473322"/>
              <a:gd name="connsiteY2" fmla="*/ 0 h 7246445"/>
              <a:gd name="connsiteX0" fmla="*/ 0 w 13473322"/>
              <a:gd name="connsiteY0" fmla="*/ 2964355 h 7198165"/>
              <a:gd name="connsiteX1" fmla="*/ 7397651 w 13473322"/>
              <a:gd name="connsiteY1" fmla="*/ 7198165 h 7198165"/>
              <a:gd name="connsiteX2" fmla="*/ 13473322 w 13473322"/>
              <a:gd name="connsiteY2" fmla="*/ 0 h 7198165"/>
              <a:gd name="connsiteX0" fmla="*/ 0 w 13358858"/>
              <a:gd name="connsiteY0" fmla="*/ 3118849 h 7352659"/>
              <a:gd name="connsiteX1" fmla="*/ 7397651 w 13358858"/>
              <a:gd name="connsiteY1" fmla="*/ 7352659 h 7352659"/>
              <a:gd name="connsiteX2" fmla="*/ 13358858 w 13358858"/>
              <a:gd name="connsiteY2" fmla="*/ 0 h 7352659"/>
              <a:gd name="connsiteX0" fmla="*/ 0 w 13244394"/>
              <a:gd name="connsiteY0" fmla="*/ 3041602 h 7275412"/>
              <a:gd name="connsiteX1" fmla="*/ 7397651 w 13244394"/>
              <a:gd name="connsiteY1" fmla="*/ 7275412 h 7275412"/>
              <a:gd name="connsiteX2" fmla="*/ 13244394 w 13244394"/>
              <a:gd name="connsiteY2" fmla="*/ 0 h 7275412"/>
              <a:gd name="connsiteX0" fmla="*/ 0 w 13244394"/>
              <a:gd name="connsiteY0" fmla="*/ 3041602 h 7207822"/>
              <a:gd name="connsiteX1" fmla="*/ 7082873 w 13244394"/>
              <a:gd name="connsiteY1" fmla="*/ 7207822 h 7207822"/>
              <a:gd name="connsiteX2" fmla="*/ 13244394 w 13244394"/>
              <a:gd name="connsiteY2" fmla="*/ 0 h 7207822"/>
              <a:gd name="connsiteX0" fmla="*/ 0 w 11998208"/>
              <a:gd name="connsiteY0" fmla="*/ 1617516 h 7207822"/>
              <a:gd name="connsiteX1" fmla="*/ 5836687 w 11998208"/>
              <a:gd name="connsiteY1" fmla="*/ 7207822 h 7207822"/>
              <a:gd name="connsiteX2" fmla="*/ 11998208 w 11998208"/>
              <a:gd name="connsiteY2" fmla="*/ 0 h 7207822"/>
              <a:gd name="connsiteX0" fmla="*/ 0 w 11998208"/>
              <a:gd name="connsiteY0" fmla="*/ 1617516 h 6557452"/>
              <a:gd name="connsiteX1" fmla="*/ 5354830 w 11998208"/>
              <a:gd name="connsiteY1" fmla="*/ 6557452 h 6557452"/>
              <a:gd name="connsiteX2" fmla="*/ 11998208 w 11998208"/>
              <a:gd name="connsiteY2" fmla="*/ 0 h 6557452"/>
              <a:gd name="connsiteX0" fmla="*/ 0 w 11998208"/>
              <a:gd name="connsiteY0" fmla="*/ 1617516 h 5873442"/>
              <a:gd name="connsiteX1" fmla="*/ 5255134 w 11998208"/>
              <a:gd name="connsiteY1" fmla="*/ 5873442 h 5873442"/>
              <a:gd name="connsiteX2" fmla="*/ 11998208 w 11998208"/>
              <a:gd name="connsiteY2" fmla="*/ 0 h 5873442"/>
              <a:gd name="connsiteX0" fmla="*/ 0 w 12297292"/>
              <a:gd name="connsiteY0" fmla="*/ 1595089 h 5851015"/>
              <a:gd name="connsiteX1" fmla="*/ 5255134 w 12297292"/>
              <a:gd name="connsiteY1" fmla="*/ 5851015 h 5851015"/>
              <a:gd name="connsiteX2" fmla="*/ 12297292 w 12297292"/>
              <a:gd name="connsiteY2" fmla="*/ 0 h 5851015"/>
              <a:gd name="connsiteX0" fmla="*/ 0 w 12297292"/>
              <a:gd name="connsiteY0" fmla="*/ 1595089 h 5492190"/>
              <a:gd name="connsiteX1" fmla="*/ 5238517 w 12297292"/>
              <a:gd name="connsiteY1" fmla="*/ 5492190 h 5492190"/>
              <a:gd name="connsiteX2" fmla="*/ 12297292 w 12297292"/>
              <a:gd name="connsiteY2" fmla="*/ 0 h 5492190"/>
              <a:gd name="connsiteX0" fmla="*/ 0 w 12297292"/>
              <a:gd name="connsiteY0" fmla="*/ 1595089 h 5077299"/>
              <a:gd name="connsiteX1" fmla="*/ 5338213 w 12297292"/>
              <a:gd name="connsiteY1" fmla="*/ 5077299 h 5077299"/>
              <a:gd name="connsiteX2" fmla="*/ 12297292 w 12297292"/>
              <a:gd name="connsiteY2" fmla="*/ 0 h 5077299"/>
              <a:gd name="connsiteX0" fmla="*/ 0 w 11300342"/>
              <a:gd name="connsiteY0" fmla="*/ 1157771 h 5077299"/>
              <a:gd name="connsiteX1" fmla="*/ 4341263 w 11300342"/>
              <a:gd name="connsiteY1" fmla="*/ 5077299 h 5077299"/>
              <a:gd name="connsiteX2" fmla="*/ 11300342 w 11300342"/>
              <a:gd name="connsiteY2" fmla="*/ 0 h 5077299"/>
              <a:gd name="connsiteX0" fmla="*/ 0 w 11167416"/>
              <a:gd name="connsiteY0" fmla="*/ 1325970 h 5245498"/>
              <a:gd name="connsiteX1" fmla="*/ 4341263 w 11167416"/>
              <a:gd name="connsiteY1" fmla="*/ 5245498 h 5245498"/>
              <a:gd name="connsiteX2" fmla="*/ 11167416 w 11167416"/>
              <a:gd name="connsiteY2" fmla="*/ 0 h 5245498"/>
              <a:gd name="connsiteX0" fmla="*/ 0 w 11167416"/>
              <a:gd name="connsiteY0" fmla="*/ 1325970 h 5391270"/>
              <a:gd name="connsiteX1" fmla="*/ 5321598 w 11167416"/>
              <a:gd name="connsiteY1" fmla="*/ 5391270 h 5391270"/>
              <a:gd name="connsiteX2" fmla="*/ 11167416 w 11167416"/>
              <a:gd name="connsiteY2" fmla="*/ 0 h 5391270"/>
              <a:gd name="connsiteX0" fmla="*/ 0 w 11167416"/>
              <a:gd name="connsiteY0" fmla="*/ 1325970 h 5368843"/>
              <a:gd name="connsiteX1" fmla="*/ 5537603 w 11167416"/>
              <a:gd name="connsiteY1" fmla="*/ 5368843 h 5368843"/>
              <a:gd name="connsiteX2" fmla="*/ 11167416 w 11167416"/>
              <a:gd name="connsiteY2" fmla="*/ 0 h 5368843"/>
              <a:gd name="connsiteX0" fmla="*/ 0 w 11167416"/>
              <a:gd name="connsiteY0" fmla="*/ 1325970 h 5290350"/>
              <a:gd name="connsiteX1" fmla="*/ 5653914 w 11167416"/>
              <a:gd name="connsiteY1" fmla="*/ 5290350 h 5290350"/>
              <a:gd name="connsiteX2" fmla="*/ 11167416 w 11167416"/>
              <a:gd name="connsiteY2" fmla="*/ 0 h 5290350"/>
              <a:gd name="connsiteX0" fmla="*/ 0 w 11017874"/>
              <a:gd name="connsiteY0" fmla="*/ 1314755 h 5290350"/>
              <a:gd name="connsiteX1" fmla="*/ 5504372 w 11017874"/>
              <a:gd name="connsiteY1" fmla="*/ 5290350 h 5290350"/>
              <a:gd name="connsiteX2" fmla="*/ 11017874 w 11017874"/>
              <a:gd name="connsiteY2" fmla="*/ 0 h 5290350"/>
            </a:gdLst>
            <a:ahLst/>
            <a:cxnLst>
              <a:cxn ang="0">
                <a:pos x="connsiteX0" y="connsiteY0"/>
              </a:cxn>
              <a:cxn ang="0">
                <a:pos x="connsiteX1" y="connsiteY1"/>
              </a:cxn>
              <a:cxn ang="0">
                <a:pos x="connsiteX2" y="connsiteY2"/>
              </a:cxn>
            </a:cxnLst>
            <a:rect l="l" t="t" r="r" b="b"/>
            <a:pathLst>
              <a:path w="11017874" h="5290350">
                <a:moveTo>
                  <a:pt x="0" y="1314755"/>
                </a:moveTo>
                <a:lnTo>
                  <a:pt x="5504372" y="5290350"/>
                </a:lnTo>
                <a:lnTo>
                  <a:pt x="11017874" y="0"/>
                </a:lnTo>
              </a:path>
            </a:pathLst>
          </a:custGeom>
          <a:noFill/>
          <a:ln w="3175000" cap="rnd">
            <a:gradFill flip="none" rotWithShape="1">
              <a:gsLst>
                <a:gs pos="64000">
                  <a:schemeClr val="bg2">
                    <a:alpha val="24520"/>
                  </a:schemeClr>
                </a:gs>
                <a:gs pos="18000">
                  <a:schemeClr val="bg2">
                    <a:alpha val="0"/>
                  </a:schemeClr>
                </a:gs>
                <a:gs pos="100000">
                  <a:schemeClr val="bg2">
                    <a:alpha val="25000"/>
                  </a:schemeClr>
                </a:gs>
              </a:gsLst>
              <a:lin ang="1800000" scaled="0"/>
              <a:tileRect/>
            </a:gra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Espace réservé du contenu 2">
            <a:extLst>
              <a:ext uri="{FF2B5EF4-FFF2-40B4-BE49-F238E27FC236}">
                <a16:creationId xmlns:a16="http://schemas.microsoft.com/office/drawing/2014/main" id="{6FA50C90-BBDB-06C8-9563-F8ACF438059E}"/>
              </a:ext>
            </a:extLst>
          </p:cNvPr>
          <p:cNvSpPr>
            <a:spLocks noGrp="1"/>
          </p:cNvSpPr>
          <p:nvPr>
            <p:ph idx="1"/>
          </p:nvPr>
        </p:nvSpPr>
        <p:spPr>
          <a:xfrm>
            <a:off x="410308" y="1634067"/>
            <a:ext cx="5414759" cy="454289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9118A9F0-BBEA-95E9-A273-E144BB7FB9D6}"/>
              </a:ext>
            </a:extLst>
          </p:cNvPr>
          <p:cNvSpPr>
            <a:spLocks noGrp="1"/>
          </p:cNvSpPr>
          <p:nvPr>
            <p:ph type="dt" sz="half" idx="10"/>
          </p:nvPr>
        </p:nvSpPr>
        <p:spPr>
          <a:xfrm>
            <a:off x="410308" y="6356350"/>
            <a:ext cx="2743200" cy="365125"/>
          </a:xfrm>
          <a:prstGeom prst="rect">
            <a:avLst/>
          </a:prstGeom>
        </p:spPr>
        <p:txBody>
          <a:bodyPr/>
          <a:lstStyle/>
          <a:p>
            <a:fld id="{BEAC6693-C76E-274E-A8D5-17D94EEEFF8D}" type="datetime1">
              <a:rPr lang="fr-FR" smtClean="0"/>
              <a:t>15/05/2025</a:t>
            </a:fld>
            <a:endParaRPr lang="en-US"/>
          </a:p>
        </p:txBody>
      </p:sp>
      <p:sp>
        <p:nvSpPr>
          <p:cNvPr id="5" name="Espace réservé du pied de page 4">
            <a:extLst>
              <a:ext uri="{FF2B5EF4-FFF2-40B4-BE49-F238E27FC236}">
                <a16:creationId xmlns:a16="http://schemas.microsoft.com/office/drawing/2014/main" id="{5818C859-583C-3D02-EF2B-BC842738CA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8" name="Espace réservé du contenu 2">
            <a:extLst>
              <a:ext uri="{FF2B5EF4-FFF2-40B4-BE49-F238E27FC236}">
                <a16:creationId xmlns:a16="http://schemas.microsoft.com/office/drawing/2014/main" id="{E3FDB7E8-9450-B85C-142F-180DF2BD6F14}"/>
              </a:ext>
            </a:extLst>
          </p:cNvPr>
          <p:cNvSpPr>
            <a:spLocks noGrp="1"/>
          </p:cNvSpPr>
          <p:nvPr>
            <p:ph idx="13"/>
          </p:nvPr>
        </p:nvSpPr>
        <p:spPr>
          <a:xfrm>
            <a:off x="6366935" y="1634067"/>
            <a:ext cx="5414759" cy="454289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0" name="Titre 9">
            <a:extLst>
              <a:ext uri="{FF2B5EF4-FFF2-40B4-BE49-F238E27FC236}">
                <a16:creationId xmlns:a16="http://schemas.microsoft.com/office/drawing/2014/main" id="{D4D8418B-94A9-B593-CE8E-0EE7ACE005CA}"/>
              </a:ext>
            </a:extLst>
          </p:cNvPr>
          <p:cNvSpPr>
            <a:spLocks noGrp="1"/>
          </p:cNvSpPr>
          <p:nvPr>
            <p:ph type="title"/>
          </p:nvPr>
        </p:nvSpPr>
        <p:spPr/>
        <p:txBody>
          <a:bodyPr/>
          <a:lstStyle/>
          <a:p>
            <a:r>
              <a:rPr lang="fr-FR"/>
              <a:t>Modifiez le style du titre</a:t>
            </a:r>
            <a:endParaRPr lang="en-GB"/>
          </a:p>
        </p:txBody>
      </p:sp>
      <p:sp>
        <p:nvSpPr>
          <p:cNvPr id="2" name="Espace réservé du numéro de diapositive 5">
            <a:extLst>
              <a:ext uri="{FF2B5EF4-FFF2-40B4-BE49-F238E27FC236}">
                <a16:creationId xmlns:a16="http://schemas.microsoft.com/office/drawing/2014/main" id="{149728C0-5432-36CB-1E90-D18C0D8B078F}"/>
              </a:ext>
            </a:extLst>
          </p:cNvPr>
          <p:cNvSpPr>
            <a:spLocks noGrp="1"/>
          </p:cNvSpPr>
          <p:nvPr>
            <p:ph type="sldNum" sz="quarter" idx="4"/>
          </p:nvPr>
        </p:nvSpPr>
        <p:spPr>
          <a:xfrm>
            <a:off x="11738338" y="6374058"/>
            <a:ext cx="445191" cy="365125"/>
          </a:xfrm>
          <a:prstGeom prst="rect">
            <a:avLst/>
          </a:prstGeom>
        </p:spPr>
        <p:txBody>
          <a:bodyPr vert="horz" lIns="91440" tIns="45720" rIns="91440" bIns="45720" rtlCol="0" anchor="ctr"/>
          <a:lstStyle>
            <a:lvl1pPr algn="l">
              <a:defRPr sz="1050">
                <a:solidFill>
                  <a:schemeClr val="tx1"/>
                </a:solidFill>
                <a:latin typeface="+mj-lt"/>
              </a:defRPr>
            </a:lvl1pPr>
          </a:lstStyle>
          <a:p>
            <a:fld id="{BD8650C1-FE00-47B0-973D-77306D8B837F}" type="slidenum">
              <a:rPr lang="en-US" smtClean="0"/>
              <a:pPr/>
              <a:t>‹N°›</a:t>
            </a:fld>
            <a:endParaRPr lang="en-US"/>
          </a:p>
        </p:txBody>
      </p:sp>
    </p:spTree>
    <p:extLst>
      <p:ext uri="{BB962C8B-B14F-4D97-AF65-F5344CB8AC3E}">
        <p14:creationId xmlns:p14="http://schemas.microsoft.com/office/powerpoint/2010/main" val="1077332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u photon jaune">
    <p:spTree>
      <p:nvGrpSpPr>
        <p:cNvPr id="1" name=""/>
        <p:cNvGrpSpPr/>
        <p:nvPr/>
      </p:nvGrpSpPr>
      <p:grpSpPr>
        <a:xfrm>
          <a:off x="0" y="0"/>
          <a:ext cx="0" cy="0"/>
          <a:chOff x="0" y="0"/>
          <a:chExt cx="0" cy="0"/>
        </a:xfrm>
      </p:grpSpPr>
      <p:sp>
        <p:nvSpPr>
          <p:cNvPr id="7" name="Forme libre 6">
            <a:extLst>
              <a:ext uri="{FF2B5EF4-FFF2-40B4-BE49-F238E27FC236}">
                <a16:creationId xmlns:a16="http://schemas.microsoft.com/office/drawing/2014/main" id="{B6D08255-A45B-2B2E-EC5B-A152AFBBAC08}"/>
              </a:ext>
            </a:extLst>
          </p:cNvPr>
          <p:cNvSpPr>
            <a:spLocks noGrp="1" noRot="1" noMove="1" noResize="1" noEditPoints="1" noAdjustHandles="1" noChangeArrowheads="1" noChangeShapeType="1"/>
          </p:cNvSpPr>
          <p:nvPr userDrawn="1"/>
        </p:nvSpPr>
        <p:spPr>
          <a:xfrm>
            <a:off x="5174817" y="666717"/>
            <a:ext cx="6519727" cy="4638795"/>
          </a:xfrm>
          <a:custGeom>
            <a:avLst/>
            <a:gdLst>
              <a:gd name="connsiteX0" fmla="*/ 2751667 w 3175000"/>
              <a:gd name="connsiteY0" fmla="*/ 6324600 h 6324600"/>
              <a:gd name="connsiteX1" fmla="*/ 0 w 3175000"/>
              <a:gd name="connsiteY1" fmla="*/ 3886200 h 6324600"/>
              <a:gd name="connsiteX2" fmla="*/ 3175000 w 3175000"/>
              <a:gd name="connsiteY2" fmla="*/ 0 h 6324600"/>
              <a:gd name="connsiteX0" fmla="*/ 5242884 w 5242884"/>
              <a:gd name="connsiteY0" fmla="*/ 5378323 h 5378323"/>
              <a:gd name="connsiteX1" fmla="*/ 0 w 5242884"/>
              <a:gd name="connsiteY1" fmla="*/ 3886200 h 5378323"/>
              <a:gd name="connsiteX2" fmla="*/ 3175000 w 5242884"/>
              <a:gd name="connsiteY2" fmla="*/ 0 h 5378323"/>
              <a:gd name="connsiteX0" fmla="*/ 4315920 w 4315920"/>
              <a:gd name="connsiteY0" fmla="*/ 6257008 h 6257008"/>
              <a:gd name="connsiteX1" fmla="*/ 0 w 4315920"/>
              <a:gd name="connsiteY1" fmla="*/ 3886200 h 6257008"/>
              <a:gd name="connsiteX2" fmla="*/ 3175000 w 4315920"/>
              <a:gd name="connsiteY2" fmla="*/ 0 h 6257008"/>
              <a:gd name="connsiteX0" fmla="*/ 4267640 w 4267640"/>
              <a:gd name="connsiteY0" fmla="*/ 6546684 h 6546684"/>
              <a:gd name="connsiteX1" fmla="*/ 0 w 4267640"/>
              <a:gd name="connsiteY1" fmla="*/ 3886200 h 6546684"/>
              <a:gd name="connsiteX2" fmla="*/ 3175000 w 4267640"/>
              <a:gd name="connsiteY2" fmla="*/ 0 h 6546684"/>
              <a:gd name="connsiteX0" fmla="*/ 3948996 w 3948996"/>
              <a:gd name="connsiteY0" fmla="*/ 6546684 h 6546684"/>
              <a:gd name="connsiteX1" fmla="*/ 0 w 3948996"/>
              <a:gd name="connsiteY1" fmla="*/ 3306847 h 6546684"/>
              <a:gd name="connsiteX2" fmla="*/ 2856356 w 3948996"/>
              <a:gd name="connsiteY2" fmla="*/ 0 h 6546684"/>
              <a:gd name="connsiteX0" fmla="*/ 4335232 w 4335232"/>
              <a:gd name="connsiteY0" fmla="*/ 7367434 h 7367434"/>
              <a:gd name="connsiteX1" fmla="*/ 0 w 4335232"/>
              <a:gd name="connsiteY1" fmla="*/ 3306847 h 7367434"/>
              <a:gd name="connsiteX2" fmla="*/ 2856356 w 4335232"/>
              <a:gd name="connsiteY2" fmla="*/ 0 h 7367434"/>
              <a:gd name="connsiteX0" fmla="*/ 3833127 w 3833127"/>
              <a:gd name="connsiteY0" fmla="*/ 6884640 h 6884640"/>
              <a:gd name="connsiteX1" fmla="*/ 0 w 3833127"/>
              <a:gd name="connsiteY1" fmla="*/ 3306847 h 6884640"/>
              <a:gd name="connsiteX2" fmla="*/ 2856356 w 3833127"/>
              <a:gd name="connsiteY2" fmla="*/ 0 h 6884640"/>
              <a:gd name="connsiteX0" fmla="*/ 3920030 w 3920030"/>
              <a:gd name="connsiteY0" fmla="*/ 7000511 h 7000511"/>
              <a:gd name="connsiteX1" fmla="*/ 0 w 3920030"/>
              <a:gd name="connsiteY1" fmla="*/ 3306847 h 7000511"/>
              <a:gd name="connsiteX2" fmla="*/ 2856356 w 3920030"/>
              <a:gd name="connsiteY2" fmla="*/ 0 h 7000511"/>
              <a:gd name="connsiteX0" fmla="*/ 0 w 6963151"/>
              <a:gd name="connsiteY0" fmla="*/ 733847 h 3306847"/>
              <a:gd name="connsiteX1" fmla="*/ 4106794 w 6963151"/>
              <a:gd name="connsiteY1" fmla="*/ 3306847 h 3306847"/>
              <a:gd name="connsiteX2" fmla="*/ 6963150 w 6963151"/>
              <a:gd name="connsiteY2" fmla="*/ 0 h 3306847"/>
              <a:gd name="connsiteX0" fmla="*/ 0 w 6963149"/>
              <a:gd name="connsiteY0" fmla="*/ 733847 h 5363549"/>
              <a:gd name="connsiteX1" fmla="*/ 3849249 w 6963149"/>
              <a:gd name="connsiteY1" fmla="*/ 5363549 h 5363549"/>
              <a:gd name="connsiteX2" fmla="*/ 6963150 w 6963149"/>
              <a:gd name="connsiteY2" fmla="*/ 0 h 5363549"/>
              <a:gd name="connsiteX0" fmla="*/ 0 w 6133284"/>
              <a:gd name="connsiteY0" fmla="*/ 2578121 h 5363549"/>
              <a:gd name="connsiteX1" fmla="*/ 3019382 w 6133284"/>
              <a:gd name="connsiteY1" fmla="*/ 5363549 h 5363549"/>
              <a:gd name="connsiteX2" fmla="*/ 6133283 w 6133284"/>
              <a:gd name="connsiteY2" fmla="*/ 0 h 5363549"/>
              <a:gd name="connsiteX0" fmla="*/ 0 w 6490984"/>
              <a:gd name="connsiteY0" fmla="*/ 2703648 h 5363549"/>
              <a:gd name="connsiteX1" fmla="*/ 3377084 w 6490984"/>
              <a:gd name="connsiteY1" fmla="*/ 5363549 h 5363549"/>
              <a:gd name="connsiteX2" fmla="*/ 6490985 w 6490984"/>
              <a:gd name="connsiteY2" fmla="*/ 0 h 5363549"/>
              <a:gd name="connsiteX0" fmla="*/ 0 w 6405137"/>
              <a:gd name="connsiteY0" fmla="*/ 1728405 h 5363549"/>
              <a:gd name="connsiteX1" fmla="*/ 3291236 w 6405137"/>
              <a:gd name="connsiteY1" fmla="*/ 5363549 h 5363549"/>
              <a:gd name="connsiteX2" fmla="*/ 6405137 w 6405137"/>
              <a:gd name="connsiteY2" fmla="*/ 0 h 5363549"/>
              <a:gd name="connsiteX0" fmla="*/ 0 w 6533910"/>
              <a:gd name="connsiteY0" fmla="*/ 2008425 h 5363549"/>
              <a:gd name="connsiteX1" fmla="*/ 3420009 w 6533910"/>
              <a:gd name="connsiteY1" fmla="*/ 5363549 h 5363549"/>
              <a:gd name="connsiteX2" fmla="*/ 6533910 w 6533910"/>
              <a:gd name="connsiteY2" fmla="*/ 0 h 5363549"/>
              <a:gd name="connsiteX0" fmla="*/ 0 w 5847123"/>
              <a:gd name="connsiteY0" fmla="*/ 2433284 h 5363549"/>
              <a:gd name="connsiteX1" fmla="*/ 2733222 w 5847123"/>
              <a:gd name="connsiteY1" fmla="*/ 5363549 h 5363549"/>
              <a:gd name="connsiteX2" fmla="*/ 5847123 w 5847123"/>
              <a:gd name="connsiteY2" fmla="*/ 0 h 5363549"/>
              <a:gd name="connsiteX0" fmla="*/ 0 w 5847123"/>
              <a:gd name="connsiteY0" fmla="*/ 2433284 h 5575978"/>
              <a:gd name="connsiteX1" fmla="*/ 3191079 w 5847123"/>
              <a:gd name="connsiteY1" fmla="*/ 5575978 h 5575978"/>
              <a:gd name="connsiteX2" fmla="*/ 5847123 w 5847123"/>
              <a:gd name="connsiteY2" fmla="*/ 0 h 5575978"/>
              <a:gd name="connsiteX0" fmla="*/ 0 w 5847123"/>
              <a:gd name="connsiteY0" fmla="*/ 2433284 h 5633913"/>
              <a:gd name="connsiteX1" fmla="*/ 2933534 w 5847123"/>
              <a:gd name="connsiteY1" fmla="*/ 5633913 h 5633913"/>
              <a:gd name="connsiteX2" fmla="*/ 5847123 w 5847123"/>
              <a:gd name="connsiteY2" fmla="*/ 0 h 5633913"/>
              <a:gd name="connsiteX0" fmla="*/ 0 w 6448062"/>
              <a:gd name="connsiteY0" fmla="*/ 2056704 h 5633913"/>
              <a:gd name="connsiteX1" fmla="*/ 3534473 w 6448062"/>
              <a:gd name="connsiteY1" fmla="*/ 5633913 h 5633913"/>
              <a:gd name="connsiteX2" fmla="*/ 6448062 w 6448062"/>
              <a:gd name="connsiteY2" fmla="*/ 0 h 5633913"/>
              <a:gd name="connsiteX0" fmla="*/ 0 w 6476678"/>
              <a:gd name="connsiteY0" fmla="*/ 2442939 h 5633913"/>
              <a:gd name="connsiteX1" fmla="*/ 3563089 w 6476678"/>
              <a:gd name="connsiteY1" fmla="*/ 5633913 h 5633913"/>
              <a:gd name="connsiteX2" fmla="*/ 6476678 w 6476678"/>
              <a:gd name="connsiteY2" fmla="*/ 0 h 5633913"/>
              <a:gd name="connsiteX0" fmla="*/ 0 w 6262057"/>
              <a:gd name="connsiteY0" fmla="*/ 2568464 h 5633913"/>
              <a:gd name="connsiteX1" fmla="*/ 3348468 w 6262057"/>
              <a:gd name="connsiteY1" fmla="*/ 5633913 h 5633913"/>
              <a:gd name="connsiteX2" fmla="*/ 6262057 w 6262057"/>
              <a:gd name="connsiteY2" fmla="*/ 0 h 5633913"/>
              <a:gd name="connsiteX0" fmla="*/ 0 w 6405138"/>
              <a:gd name="connsiteY0" fmla="*/ 2047047 h 5633913"/>
              <a:gd name="connsiteX1" fmla="*/ 3491549 w 6405138"/>
              <a:gd name="connsiteY1" fmla="*/ 5633913 h 5633913"/>
              <a:gd name="connsiteX2" fmla="*/ 6405138 w 6405138"/>
              <a:gd name="connsiteY2" fmla="*/ 0 h 5633913"/>
              <a:gd name="connsiteX0" fmla="*/ 0 w 6834380"/>
              <a:gd name="connsiteY0" fmla="*/ 2085671 h 5633913"/>
              <a:gd name="connsiteX1" fmla="*/ 3920791 w 6834380"/>
              <a:gd name="connsiteY1" fmla="*/ 5633913 h 5633913"/>
              <a:gd name="connsiteX2" fmla="*/ 6834380 w 6834380"/>
              <a:gd name="connsiteY2" fmla="*/ 0 h 5633913"/>
              <a:gd name="connsiteX0" fmla="*/ 0 w 15233215"/>
              <a:gd name="connsiteY0" fmla="*/ 3910632 h 7458874"/>
              <a:gd name="connsiteX1" fmla="*/ 3920791 w 15233215"/>
              <a:gd name="connsiteY1" fmla="*/ 7458874 h 7458874"/>
              <a:gd name="connsiteX2" fmla="*/ 15233215 w 15233215"/>
              <a:gd name="connsiteY2" fmla="*/ 0 h 7458874"/>
              <a:gd name="connsiteX0" fmla="*/ 0 w 14160110"/>
              <a:gd name="connsiteY0" fmla="*/ 3466461 h 7014703"/>
              <a:gd name="connsiteX1" fmla="*/ 3920791 w 14160110"/>
              <a:gd name="connsiteY1" fmla="*/ 7014703 h 7014703"/>
              <a:gd name="connsiteX2" fmla="*/ 14160110 w 14160110"/>
              <a:gd name="connsiteY2" fmla="*/ 0 h 7014703"/>
              <a:gd name="connsiteX0" fmla="*/ 0 w 13816716"/>
              <a:gd name="connsiteY0" fmla="*/ 3060914 h 6609156"/>
              <a:gd name="connsiteX1" fmla="*/ 3920791 w 13816716"/>
              <a:gd name="connsiteY1" fmla="*/ 6609156 h 6609156"/>
              <a:gd name="connsiteX2" fmla="*/ 13816716 w 13816716"/>
              <a:gd name="connsiteY2" fmla="*/ 0 h 6609156"/>
              <a:gd name="connsiteX0" fmla="*/ 0 w 13473322"/>
              <a:gd name="connsiteY0" fmla="*/ 2964355 h 6512597"/>
              <a:gd name="connsiteX1" fmla="*/ 3920791 w 13473322"/>
              <a:gd name="connsiteY1" fmla="*/ 6512597 h 6512597"/>
              <a:gd name="connsiteX2" fmla="*/ 13473322 w 13473322"/>
              <a:gd name="connsiteY2" fmla="*/ 0 h 6512597"/>
              <a:gd name="connsiteX0" fmla="*/ 0 w 13473322"/>
              <a:gd name="connsiteY0" fmla="*/ 2964355 h 5923588"/>
              <a:gd name="connsiteX1" fmla="*/ 5880996 w 13473322"/>
              <a:gd name="connsiteY1" fmla="*/ 5923588 h 5923588"/>
              <a:gd name="connsiteX2" fmla="*/ 13473322 w 13473322"/>
              <a:gd name="connsiteY2" fmla="*/ 0 h 5923588"/>
              <a:gd name="connsiteX0" fmla="*/ 0 w 13473322"/>
              <a:gd name="connsiteY0" fmla="*/ 2964355 h 5855998"/>
              <a:gd name="connsiteX1" fmla="*/ 6424704 w 13473322"/>
              <a:gd name="connsiteY1" fmla="*/ 5855998 h 5855998"/>
              <a:gd name="connsiteX2" fmla="*/ 13473322 w 13473322"/>
              <a:gd name="connsiteY2" fmla="*/ 0 h 5855998"/>
              <a:gd name="connsiteX0" fmla="*/ 0 w 13473322"/>
              <a:gd name="connsiteY0" fmla="*/ 2964355 h 6531910"/>
              <a:gd name="connsiteX1" fmla="*/ 6396086 w 13473322"/>
              <a:gd name="connsiteY1" fmla="*/ 6531910 h 6531910"/>
              <a:gd name="connsiteX2" fmla="*/ 13473322 w 13473322"/>
              <a:gd name="connsiteY2" fmla="*/ 0 h 6531910"/>
              <a:gd name="connsiteX0" fmla="*/ 0 w 13473322"/>
              <a:gd name="connsiteY0" fmla="*/ 2964355 h 7149887"/>
              <a:gd name="connsiteX1" fmla="*/ 6710864 w 13473322"/>
              <a:gd name="connsiteY1" fmla="*/ 7149887 h 7149887"/>
              <a:gd name="connsiteX2" fmla="*/ 13473322 w 13473322"/>
              <a:gd name="connsiteY2" fmla="*/ 0 h 7149887"/>
              <a:gd name="connsiteX0" fmla="*/ 0 w 13473322"/>
              <a:gd name="connsiteY0" fmla="*/ 2964355 h 7642337"/>
              <a:gd name="connsiteX1" fmla="*/ 6367471 w 13473322"/>
              <a:gd name="connsiteY1" fmla="*/ 7642337 h 7642337"/>
              <a:gd name="connsiteX2" fmla="*/ 13473322 w 13473322"/>
              <a:gd name="connsiteY2" fmla="*/ 0 h 7642337"/>
              <a:gd name="connsiteX0" fmla="*/ 0 w 13473322"/>
              <a:gd name="connsiteY0" fmla="*/ 2964355 h 7246445"/>
              <a:gd name="connsiteX1" fmla="*/ 7869817 w 13473322"/>
              <a:gd name="connsiteY1" fmla="*/ 7246445 h 7246445"/>
              <a:gd name="connsiteX2" fmla="*/ 13473322 w 13473322"/>
              <a:gd name="connsiteY2" fmla="*/ 0 h 7246445"/>
              <a:gd name="connsiteX0" fmla="*/ 0 w 13473322"/>
              <a:gd name="connsiteY0" fmla="*/ 2964355 h 7198165"/>
              <a:gd name="connsiteX1" fmla="*/ 7397651 w 13473322"/>
              <a:gd name="connsiteY1" fmla="*/ 7198165 h 7198165"/>
              <a:gd name="connsiteX2" fmla="*/ 13473322 w 13473322"/>
              <a:gd name="connsiteY2" fmla="*/ 0 h 7198165"/>
              <a:gd name="connsiteX0" fmla="*/ 0 w 13358858"/>
              <a:gd name="connsiteY0" fmla="*/ 3118849 h 7352659"/>
              <a:gd name="connsiteX1" fmla="*/ 7397651 w 13358858"/>
              <a:gd name="connsiteY1" fmla="*/ 7352659 h 7352659"/>
              <a:gd name="connsiteX2" fmla="*/ 13358858 w 13358858"/>
              <a:gd name="connsiteY2" fmla="*/ 0 h 7352659"/>
              <a:gd name="connsiteX0" fmla="*/ 0 w 13244394"/>
              <a:gd name="connsiteY0" fmla="*/ 3041602 h 7275412"/>
              <a:gd name="connsiteX1" fmla="*/ 7397651 w 13244394"/>
              <a:gd name="connsiteY1" fmla="*/ 7275412 h 7275412"/>
              <a:gd name="connsiteX2" fmla="*/ 13244394 w 13244394"/>
              <a:gd name="connsiteY2" fmla="*/ 0 h 7275412"/>
              <a:gd name="connsiteX0" fmla="*/ 0 w 13244394"/>
              <a:gd name="connsiteY0" fmla="*/ 3041602 h 7207822"/>
              <a:gd name="connsiteX1" fmla="*/ 7082873 w 13244394"/>
              <a:gd name="connsiteY1" fmla="*/ 7207822 h 7207822"/>
              <a:gd name="connsiteX2" fmla="*/ 13244394 w 13244394"/>
              <a:gd name="connsiteY2" fmla="*/ 0 h 7207822"/>
              <a:gd name="connsiteX0" fmla="*/ 0 w 11998208"/>
              <a:gd name="connsiteY0" fmla="*/ 1617516 h 7207822"/>
              <a:gd name="connsiteX1" fmla="*/ 5836687 w 11998208"/>
              <a:gd name="connsiteY1" fmla="*/ 7207822 h 7207822"/>
              <a:gd name="connsiteX2" fmla="*/ 11998208 w 11998208"/>
              <a:gd name="connsiteY2" fmla="*/ 0 h 7207822"/>
              <a:gd name="connsiteX0" fmla="*/ 0 w 11998208"/>
              <a:gd name="connsiteY0" fmla="*/ 1617516 h 6557452"/>
              <a:gd name="connsiteX1" fmla="*/ 5354830 w 11998208"/>
              <a:gd name="connsiteY1" fmla="*/ 6557452 h 6557452"/>
              <a:gd name="connsiteX2" fmla="*/ 11998208 w 11998208"/>
              <a:gd name="connsiteY2" fmla="*/ 0 h 6557452"/>
              <a:gd name="connsiteX0" fmla="*/ 0 w 11998208"/>
              <a:gd name="connsiteY0" fmla="*/ 1617516 h 5873442"/>
              <a:gd name="connsiteX1" fmla="*/ 5255134 w 11998208"/>
              <a:gd name="connsiteY1" fmla="*/ 5873442 h 5873442"/>
              <a:gd name="connsiteX2" fmla="*/ 11998208 w 11998208"/>
              <a:gd name="connsiteY2" fmla="*/ 0 h 5873442"/>
              <a:gd name="connsiteX0" fmla="*/ 0 w 12297292"/>
              <a:gd name="connsiteY0" fmla="*/ 1595089 h 5851015"/>
              <a:gd name="connsiteX1" fmla="*/ 5255134 w 12297292"/>
              <a:gd name="connsiteY1" fmla="*/ 5851015 h 5851015"/>
              <a:gd name="connsiteX2" fmla="*/ 12297292 w 12297292"/>
              <a:gd name="connsiteY2" fmla="*/ 0 h 5851015"/>
              <a:gd name="connsiteX0" fmla="*/ 0 w 12297292"/>
              <a:gd name="connsiteY0" fmla="*/ 1595089 h 5492190"/>
              <a:gd name="connsiteX1" fmla="*/ 5238517 w 12297292"/>
              <a:gd name="connsiteY1" fmla="*/ 5492190 h 5492190"/>
              <a:gd name="connsiteX2" fmla="*/ 12297292 w 12297292"/>
              <a:gd name="connsiteY2" fmla="*/ 0 h 5492190"/>
              <a:gd name="connsiteX0" fmla="*/ 0 w 12297292"/>
              <a:gd name="connsiteY0" fmla="*/ 1595089 h 5077299"/>
              <a:gd name="connsiteX1" fmla="*/ 5338213 w 12297292"/>
              <a:gd name="connsiteY1" fmla="*/ 5077299 h 5077299"/>
              <a:gd name="connsiteX2" fmla="*/ 12297292 w 12297292"/>
              <a:gd name="connsiteY2" fmla="*/ 0 h 5077299"/>
              <a:gd name="connsiteX0" fmla="*/ 0 w 11300342"/>
              <a:gd name="connsiteY0" fmla="*/ 1157771 h 5077299"/>
              <a:gd name="connsiteX1" fmla="*/ 4341263 w 11300342"/>
              <a:gd name="connsiteY1" fmla="*/ 5077299 h 5077299"/>
              <a:gd name="connsiteX2" fmla="*/ 11300342 w 11300342"/>
              <a:gd name="connsiteY2" fmla="*/ 0 h 5077299"/>
              <a:gd name="connsiteX0" fmla="*/ 0 w 11167416"/>
              <a:gd name="connsiteY0" fmla="*/ 1325970 h 5245498"/>
              <a:gd name="connsiteX1" fmla="*/ 4341263 w 11167416"/>
              <a:gd name="connsiteY1" fmla="*/ 5245498 h 5245498"/>
              <a:gd name="connsiteX2" fmla="*/ 11167416 w 11167416"/>
              <a:gd name="connsiteY2" fmla="*/ 0 h 5245498"/>
              <a:gd name="connsiteX0" fmla="*/ 0 w 11167416"/>
              <a:gd name="connsiteY0" fmla="*/ 1325970 h 5391270"/>
              <a:gd name="connsiteX1" fmla="*/ 5321598 w 11167416"/>
              <a:gd name="connsiteY1" fmla="*/ 5391270 h 5391270"/>
              <a:gd name="connsiteX2" fmla="*/ 11167416 w 11167416"/>
              <a:gd name="connsiteY2" fmla="*/ 0 h 5391270"/>
              <a:gd name="connsiteX0" fmla="*/ 0 w 11167416"/>
              <a:gd name="connsiteY0" fmla="*/ 1325970 h 5368843"/>
              <a:gd name="connsiteX1" fmla="*/ 5537603 w 11167416"/>
              <a:gd name="connsiteY1" fmla="*/ 5368843 h 5368843"/>
              <a:gd name="connsiteX2" fmla="*/ 11167416 w 11167416"/>
              <a:gd name="connsiteY2" fmla="*/ 0 h 5368843"/>
              <a:gd name="connsiteX0" fmla="*/ 0 w 11167416"/>
              <a:gd name="connsiteY0" fmla="*/ 1325970 h 5290350"/>
              <a:gd name="connsiteX1" fmla="*/ 5653914 w 11167416"/>
              <a:gd name="connsiteY1" fmla="*/ 5290350 h 5290350"/>
              <a:gd name="connsiteX2" fmla="*/ 11167416 w 11167416"/>
              <a:gd name="connsiteY2" fmla="*/ 0 h 5290350"/>
              <a:gd name="connsiteX0" fmla="*/ 0 w 11017874"/>
              <a:gd name="connsiteY0" fmla="*/ 1314755 h 5290350"/>
              <a:gd name="connsiteX1" fmla="*/ 5504372 w 11017874"/>
              <a:gd name="connsiteY1" fmla="*/ 5290350 h 5290350"/>
              <a:gd name="connsiteX2" fmla="*/ 11017874 w 11017874"/>
              <a:gd name="connsiteY2" fmla="*/ 0 h 5290350"/>
            </a:gdLst>
            <a:ahLst/>
            <a:cxnLst>
              <a:cxn ang="0">
                <a:pos x="connsiteX0" y="connsiteY0"/>
              </a:cxn>
              <a:cxn ang="0">
                <a:pos x="connsiteX1" y="connsiteY1"/>
              </a:cxn>
              <a:cxn ang="0">
                <a:pos x="connsiteX2" y="connsiteY2"/>
              </a:cxn>
            </a:cxnLst>
            <a:rect l="l" t="t" r="r" b="b"/>
            <a:pathLst>
              <a:path w="11017874" h="5290350">
                <a:moveTo>
                  <a:pt x="0" y="1314755"/>
                </a:moveTo>
                <a:lnTo>
                  <a:pt x="5504372" y="5290350"/>
                </a:lnTo>
                <a:lnTo>
                  <a:pt x="11017874" y="0"/>
                </a:lnTo>
              </a:path>
            </a:pathLst>
          </a:custGeom>
          <a:noFill/>
          <a:ln w="3175000" cap="rnd">
            <a:gradFill flip="none" rotWithShape="1">
              <a:gsLst>
                <a:gs pos="64000">
                  <a:schemeClr val="bg2">
                    <a:alpha val="24520"/>
                  </a:schemeClr>
                </a:gs>
                <a:gs pos="18000">
                  <a:schemeClr val="bg2">
                    <a:alpha val="0"/>
                  </a:schemeClr>
                </a:gs>
                <a:gs pos="100000">
                  <a:schemeClr val="bg2">
                    <a:alpha val="25000"/>
                  </a:schemeClr>
                </a:gs>
              </a:gsLst>
              <a:lin ang="1800000" scaled="0"/>
              <a:tileRect/>
            </a:gra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Espace réservé du contenu 2">
            <a:extLst>
              <a:ext uri="{FF2B5EF4-FFF2-40B4-BE49-F238E27FC236}">
                <a16:creationId xmlns:a16="http://schemas.microsoft.com/office/drawing/2014/main" id="{6FA50C90-BBDB-06C8-9563-F8ACF438059E}"/>
              </a:ext>
            </a:extLst>
          </p:cNvPr>
          <p:cNvSpPr>
            <a:spLocks noGrp="1"/>
          </p:cNvSpPr>
          <p:nvPr>
            <p:ph idx="1"/>
          </p:nvPr>
        </p:nvSpPr>
        <p:spPr>
          <a:xfrm>
            <a:off x="410308" y="1634372"/>
            <a:ext cx="11371384" cy="4542896"/>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9118A9F0-BBEA-95E9-A273-E144BB7FB9D6}"/>
              </a:ext>
            </a:extLst>
          </p:cNvPr>
          <p:cNvSpPr>
            <a:spLocks noGrp="1"/>
          </p:cNvSpPr>
          <p:nvPr>
            <p:ph type="dt" sz="half" idx="10"/>
          </p:nvPr>
        </p:nvSpPr>
        <p:spPr>
          <a:xfrm>
            <a:off x="410308" y="6356351"/>
            <a:ext cx="2743200" cy="365125"/>
          </a:xfrm>
          <a:prstGeom prst="rect">
            <a:avLst/>
          </a:prstGeom>
        </p:spPr>
        <p:txBody>
          <a:bodyPr/>
          <a:lstStyle/>
          <a:p>
            <a:fld id="{BEAC6693-C76E-274E-A8D5-17D94EEEFF8D}" type="datetime1">
              <a:rPr lang="fr-FR" smtClean="0"/>
              <a:t>15/05/2025</a:t>
            </a:fld>
            <a:endParaRPr lang="en-US"/>
          </a:p>
        </p:txBody>
      </p:sp>
      <p:sp>
        <p:nvSpPr>
          <p:cNvPr id="5" name="Espace réservé du pied de page 4">
            <a:extLst>
              <a:ext uri="{FF2B5EF4-FFF2-40B4-BE49-F238E27FC236}">
                <a16:creationId xmlns:a16="http://schemas.microsoft.com/office/drawing/2014/main" id="{5818C859-583C-3D02-EF2B-BC842738CA64}"/>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11" name="Titre 10">
            <a:extLst>
              <a:ext uri="{FF2B5EF4-FFF2-40B4-BE49-F238E27FC236}">
                <a16:creationId xmlns:a16="http://schemas.microsoft.com/office/drawing/2014/main" id="{41EEFD5E-18FA-2451-4E00-215B29900E24}"/>
              </a:ext>
            </a:extLst>
          </p:cNvPr>
          <p:cNvSpPr>
            <a:spLocks noGrp="1"/>
          </p:cNvSpPr>
          <p:nvPr>
            <p:ph type="title"/>
          </p:nvPr>
        </p:nvSpPr>
        <p:spPr>
          <a:xfrm>
            <a:off x="-767255" y="330476"/>
            <a:ext cx="5360669" cy="623221"/>
          </a:xfrm>
        </p:spPr>
        <p:txBody>
          <a:bodyPr/>
          <a:lstStyle>
            <a:lvl1pPr>
              <a:defRPr sz="3200"/>
            </a:lvl1pPr>
          </a:lstStyle>
          <a:p>
            <a:r>
              <a:rPr lang="fr-FR" dirty="0"/>
              <a:t>Modifiez le style du titre</a:t>
            </a:r>
            <a:endParaRPr lang="en-GB" dirty="0"/>
          </a:p>
        </p:txBody>
      </p:sp>
      <p:sp>
        <p:nvSpPr>
          <p:cNvPr id="2" name="Espace réservé du numéro de diapositive 5">
            <a:extLst>
              <a:ext uri="{FF2B5EF4-FFF2-40B4-BE49-F238E27FC236}">
                <a16:creationId xmlns:a16="http://schemas.microsoft.com/office/drawing/2014/main" id="{6B611F79-AC51-62B2-9123-8A9A92BAC51C}"/>
              </a:ext>
            </a:extLst>
          </p:cNvPr>
          <p:cNvSpPr>
            <a:spLocks noGrp="1"/>
          </p:cNvSpPr>
          <p:nvPr>
            <p:ph type="sldNum" sz="quarter" idx="4"/>
          </p:nvPr>
        </p:nvSpPr>
        <p:spPr>
          <a:xfrm>
            <a:off x="11738339" y="6374059"/>
            <a:ext cx="445191" cy="365125"/>
          </a:xfrm>
          <a:prstGeom prst="rect">
            <a:avLst/>
          </a:prstGeom>
        </p:spPr>
        <p:txBody>
          <a:bodyPr vert="horz" lIns="91440" tIns="45720" rIns="91440" bIns="45720" rtlCol="0" anchor="ctr"/>
          <a:lstStyle>
            <a:lvl1pPr algn="l">
              <a:defRPr sz="1051">
                <a:solidFill>
                  <a:schemeClr val="tx1"/>
                </a:solidFill>
                <a:latin typeface="+mj-lt"/>
              </a:defRPr>
            </a:lvl1pPr>
          </a:lstStyle>
          <a:p>
            <a:fld id="{BD8650C1-FE00-47B0-973D-77306D8B837F}" type="slidenum">
              <a:rPr lang="en-US" smtClean="0"/>
              <a:pPr/>
              <a:t>‹N°›</a:t>
            </a:fld>
            <a:endParaRPr lang="en-US"/>
          </a:p>
        </p:txBody>
      </p:sp>
    </p:spTree>
    <p:extLst>
      <p:ext uri="{BB962C8B-B14F-4D97-AF65-F5344CB8AC3E}">
        <p14:creationId xmlns:p14="http://schemas.microsoft.com/office/powerpoint/2010/main" val="1486442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Graphique 9">
            <a:extLst>
              <a:ext uri="{FF2B5EF4-FFF2-40B4-BE49-F238E27FC236}">
                <a16:creationId xmlns:a16="http://schemas.microsoft.com/office/drawing/2014/main" id="{A91F46FE-F840-17E7-F95A-71B21CE17477}"/>
              </a:ext>
            </a:extLst>
          </p:cNvPr>
          <p:cNvGrpSpPr/>
          <p:nvPr userDrawn="1"/>
        </p:nvGrpSpPr>
        <p:grpSpPr>
          <a:xfrm>
            <a:off x="10854273" y="6451996"/>
            <a:ext cx="766931" cy="219810"/>
            <a:chOff x="3505759" y="528463"/>
            <a:chExt cx="5396928" cy="1546814"/>
          </a:xfrm>
        </p:grpSpPr>
        <p:sp>
          <p:nvSpPr>
            <p:cNvPr id="15" name="Forme libre 14">
              <a:extLst>
                <a:ext uri="{FF2B5EF4-FFF2-40B4-BE49-F238E27FC236}">
                  <a16:creationId xmlns:a16="http://schemas.microsoft.com/office/drawing/2014/main" id="{5F357105-2995-EEDB-8342-66E1B366B7C6}"/>
                </a:ext>
              </a:extLst>
            </p:cNvPr>
            <p:cNvSpPr/>
            <p:nvPr/>
          </p:nvSpPr>
          <p:spPr>
            <a:xfrm>
              <a:off x="4925101" y="1778120"/>
              <a:ext cx="297100" cy="297157"/>
            </a:xfrm>
            <a:custGeom>
              <a:avLst/>
              <a:gdLst>
                <a:gd name="connsiteX0" fmla="*/ 148598 w 297100"/>
                <a:gd name="connsiteY0" fmla="*/ 297157 h 297157"/>
                <a:gd name="connsiteX1" fmla="*/ 0 w 297100"/>
                <a:gd name="connsiteY1" fmla="*/ 148579 h 297157"/>
                <a:gd name="connsiteX2" fmla="*/ 148598 w 297100"/>
                <a:gd name="connsiteY2" fmla="*/ 0 h 297157"/>
                <a:gd name="connsiteX3" fmla="*/ 297100 w 297100"/>
                <a:gd name="connsiteY3" fmla="*/ 148579 h 297157"/>
                <a:gd name="connsiteX4" fmla="*/ 148598 w 297100"/>
                <a:gd name="connsiteY4" fmla="*/ 297157 h 29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00" h="297157">
                  <a:moveTo>
                    <a:pt x="148598" y="297157"/>
                  </a:moveTo>
                  <a:cubicBezTo>
                    <a:pt x="66541" y="297157"/>
                    <a:pt x="0" y="230615"/>
                    <a:pt x="0" y="148579"/>
                  </a:cubicBezTo>
                  <a:cubicBezTo>
                    <a:pt x="0" y="66542"/>
                    <a:pt x="66541" y="0"/>
                    <a:pt x="148598" y="0"/>
                  </a:cubicBezTo>
                  <a:cubicBezTo>
                    <a:pt x="230655" y="0"/>
                    <a:pt x="297100" y="66542"/>
                    <a:pt x="297100" y="148579"/>
                  </a:cubicBezTo>
                  <a:cubicBezTo>
                    <a:pt x="297100" y="230615"/>
                    <a:pt x="230655" y="297157"/>
                    <a:pt x="148598" y="297157"/>
                  </a:cubicBezTo>
                  <a:close/>
                </a:path>
              </a:pathLst>
            </a:custGeom>
            <a:solidFill>
              <a:schemeClr val="bg2"/>
            </a:solidFill>
            <a:ln w="0" cap="flat">
              <a:noFill/>
              <a:prstDash val="solid"/>
              <a:miter/>
            </a:ln>
          </p:spPr>
          <p:txBody>
            <a:bodyPr rtlCol="0" anchor="ctr"/>
            <a:lstStyle/>
            <a:p>
              <a:endParaRPr lang="en-GB"/>
            </a:p>
          </p:txBody>
        </p:sp>
        <p:sp>
          <p:nvSpPr>
            <p:cNvPr id="16" name="Forme libre 15">
              <a:extLst>
                <a:ext uri="{FF2B5EF4-FFF2-40B4-BE49-F238E27FC236}">
                  <a16:creationId xmlns:a16="http://schemas.microsoft.com/office/drawing/2014/main" id="{F3854334-5F7F-504D-8F53-DBD6250E1AB3}"/>
                </a:ext>
              </a:extLst>
            </p:cNvPr>
            <p:cNvSpPr/>
            <p:nvPr/>
          </p:nvSpPr>
          <p:spPr>
            <a:xfrm>
              <a:off x="4958133" y="964692"/>
              <a:ext cx="231131" cy="673499"/>
            </a:xfrm>
            <a:custGeom>
              <a:avLst/>
              <a:gdLst>
                <a:gd name="connsiteX0" fmla="*/ 231131 w 231131"/>
                <a:gd name="connsiteY0" fmla="*/ 0 h 673499"/>
                <a:gd name="connsiteX1" fmla="*/ 230845 w 231131"/>
                <a:gd name="connsiteY1" fmla="*/ 673499 h 673499"/>
                <a:gd name="connsiteX2" fmla="*/ 0 w 231131"/>
                <a:gd name="connsiteY2" fmla="*/ 673499 h 673499"/>
                <a:gd name="connsiteX3" fmla="*/ 190 w 231131"/>
                <a:gd name="connsiteY3" fmla="*/ 0 h 673499"/>
                <a:gd name="connsiteX4" fmla="*/ 231131 w 231131"/>
                <a:gd name="connsiteY4" fmla="*/ 0 h 673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31" h="673499">
                  <a:moveTo>
                    <a:pt x="231131" y="0"/>
                  </a:moveTo>
                  <a:lnTo>
                    <a:pt x="230845" y="673499"/>
                  </a:lnTo>
                  <a:lnTo>
                    <a:pt x="0" y="673499"/>
                  </a:lnTo>
                  <a:lnTo>
                    <a:pt x="190" y="0"/>
                  </a:lnTo>
                  <a:lnTo>
                    <a:pt x="231131" y="0"/>
                  </a:lnTo>
                  <a:close/>
                </a:path>
              </a:pathLst>
            </a:custGeom>
            <a:solidFill>
              <a:srgbClr val="463738"/>
            </a:solidFill>
            <a:ln w="0" cap="flat">
              <a:noFill/>
              <a:prstDash val="solid"/>
              <a:miter/>
            </a:ln>
          </p:spPr>
          <p:txBody>
            <a:bodyPr rtlCol="0" anchor="ctr"/>
            <a:lstStyle/>
            <a:p>
              <a:endParaRPr lang="en-GB"/>
            </a:p>
          </p:txBody>
        </p:sp>
        <p:sp>
          <p:nvSpPr>
            <p:cNvPr id="17" name="Forme libre 16">
              <a:extLst>
                <a:ext uri="{FF2B5EF4-FFF2-40B4-BE49-F238E27FC236}">
                  <a16:creationId xmlns:a16="http://schemas.microsoft.com/office/drawing/2014/main" id="{4B2A790F-E3F5-C7B8-26FF-E412048E2B66}"/>
                </a:ext>
              </a:extLst>
            </p:cNvPr>
            <p:cNvSpPr/>
            <p:nvPr/>
          </p:nvSpPr>
          <p:spPr>
            <a:xfrm>
              <a:off x="4925101" y="528463"/>
              <a:ext cx="297100" cy="297062"/>
            </a:xfrm>
            <a:custGeom>
              <a:avLst/>
              <a:gdLst>
                <a:gd name="connsiteX0" fmla="*/ 148598 w 297100"/>
                <a:gd name="connsiteY0" fmla="*/ 297062 h 297062"/>
                <a:gd name="connsiteX1" fmla="*/ 0 w 297100"/>
                <a:gd name="connsiteY1" fmla="*/ 148579 h 297062"/>
                <a:gd name="connsiteX2" fmla="*/ 148598 w 297100"/>
                <a:gd name="connsiteY2" fmla="*/ 0 h 297062"/>
                <a:gd name="connsiteX3" fmla="*/ 297100 w 297100"/>
                <a:gd name="connsiteY3" fmla="*/ 148579 h 297062"/>
                <a:gd name="connsiteX4" fmla="*/ 148598 w 297100"/>
                <a:gd name="connsiteY4" fmla="*/ 297062 h 297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00" h="297062">
                  <a:moveTo>
                    <a:pt x="148598" y="297062"/>
                  </a:moveTo>
                  <a:cubicBezTo>
                    <a:pt x="66541" y="297062"/>
                    <a:pt x="0" y="230615"/>
                    <a:pt x="0" y="148579"/>
                  </a:cubicBezTo>
                  <a:cubicBezTo>
                    <a:pt x="0" y="66542"/>
                    <a:pt x="66541" y="0"/>
                    <a:pt x="148598" y="0"/>
                  </a:cubicBezTo>
                  <a:cubicBezTo>
                    <a:pt x="230655" y="0"/>
                    <a:pt x="297100" y="66542"/>
                    <a:pt x="297100" y="148579"/>
                  </a:cubicBezTo>
                  <a:cubicBezTo>
                    <a:pt x="297100" y="230615"/>
                    <a:pt x="230655" y="297062"/>
                    <a:pt x="148598" y="297062"/>
                  </a:cubicBezTo>
                  <a:close/>
                </a:path>
              </a:pathLst>
            </a:custGeom>
            <a:solidFill>
              <a:srgbClr val="463738"/>
            </a:solidFill>
            <a:ln w="0" cap="flat">
              <a:noFill/>
              <a:prstDash val="solid"/>
              <a:miter/>
            </a:ln>
          </p:spPr>
          <p:txBody>
            <a:bodyPr rtlCol="0" anchor="ctr"/>
            <a:lstStyle/>
            <a:p>
              <a:endParaRPr lang="en-GB"/>
            </a:p>
          </p:txBody>
        </p:sp>
        <p:sp>
          <p:nvSpPr>
            <p:cNvPr id="18" name="Forme libre 17">
              <a:extLst>
                <a:ext uri="{FF2B5EF4-FFF2-40B4-BE49-F238E27FC236}">
                  <a16:creationId xmlns:a16="http://schemas.microsoft.com/office/drawing/2014/main" id="{56C3D062-1A37-1F6D-3842-DDCB158A3EA7}"/>
                </a:ext>
              </a:extLst>
            </p:cNvPr>
            <p:cNvSpPr/>
            <p:nvPr/>
          </p:nvSpPr>
          <p:spPr>
            <a:xfrm>
              <a:off x="3505759" y="680558"/>
              <a:ext cx="625519" cy="957728"/>
            </a:xfrm>
            <a:custGeom>
              <a:avLst/>
              <a:gdLst>
                <a:gd name="connsiteX0" fmla="*/ 391057 w 625519"/>
                <a:gd name="connsiteY0" fmla="*/ 612756 h 957728"/>
                <a:gd name="connsiteX1" fmla="*/ 250931 w 625519"/>
                <a:gd name="connsiteY1" fmla="*/ 375296 h 957728"/>
                <a:gd name="connsiteX2" fmla="*/ 231988 w 625519"/>
                <a:gd name="connsiteY2" fmla="*/ 375296 h 957728"/>
                <a:gd name="connsiteX3" fmla="*/ 231988 w 625519"/>
                <a:gd name="connsiteY3" fmla="*/ 864760 h 957728"/>
                <a:gd name="connsiteX4" fmla="*/ 254358 w 625519"/>
                <a:gd name="connsiteY4" fmla="*/ 864760 h 957728"/>
                <a:gd name="connsiteX5" fmla="*/ 391057 w 625519"/>
                <a:gd name="connsiteY5" fmla="*/ 612756 h 957728"/>
                <a:gd name="connsiteX6" fmla="*/ 0 w 625519"/>
                <a:gd name="connsiteY6" fmla="*/ 957538 h 957728"/>
                <a:gd name="connsiteX7" fmla="*/ 0 w 625519"/>
                <a:gd name="connsiteY7" fmla="*/ 0 h 957728"/>
                <a:gd name="connsiteX8" fmla="*/ 232083 w 625519"/>
                <a:gd name="connsiteY8" fmla="*/ 0 h 957728"/>
                <a:gd name="connsiteX9" fmla="*/ 232083 w 625519"/>
                <a:gd name="connsiteY9" fmla="*/ 284229 h 957728"/>
                <a:gd name="connsiteX10" fmla="*/ 305573 w 625519"/>
                <a:gd name="connsiteY10" fmla="*/ 284229 h 957728"/>
                <a:gd name="connsiteX11" fmla="*/ 585538 w 625519"/>
                <a:gd name="connsiteY11" fmla="*/ 418929 h 957728"/>
                <a:gd name="connsiteX12" fmla="*/ 625520 w 625519"/>
                <a:gd name="connsiteY12" fmla="*/ 614562 h 957728"/>
                <a:gd name="connsiteX13" fmla="*/ 326515 w 625519"/>
                <a:gd name="connsiteY13" fmla="*/ 957728 h 957728"/>
                <a:gd name="connsiteX14" fmla="*/ 0 w 625519"/>
                <a:gd name="connsiteY14" fmla="*/ 957728 h 95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5519" h="957728">
                  <a:moveTo>
                    <a:pt x="391057" y="612756"/>
                  </a:moveTo>
                  <a:cubicBezTo>
                    <a:pt x="391057" y="465793"/>
                    <a:pt x="356882" y="375296"/>
                    <a:pt x="250931" y="375296"/>
                  </a:cubicBezTo>
                  <a:lnTo>
                    <a:pt x="231988" y="375296"/>
                  </a:lnTo>
                  <a:cubicBezTo>
                    <a:pt x="231988" y="375296"/>
                    <a:pt x="231988" y="864760"/>
                    <a:pt x="231988" y="864760"/>
                  </a:cubicBezTo>
                  <a:lnTo>
                    <a:pt x="254358" y="864760"/>
                  </a:lnTo>
                  <a:cubicBezTo>
                    <a:pt x="357073" y="864760"/>
                    <a:pt x="391057" y="766658"/>
                    <a:pt x="391057" y="612756"/>
                  </a:cubicBezTo>
                  <a:close/>
                  <a:moveTo>
                    <a:pt x="0" y="957538"/>
                  </a:moveTo>
                  <a:lnTo>
                    <a:pt x="0" y="0"/>
                  </a:lnTo>
                  <a:lnTo>
                    <a:pt x="232083" y="0"/>
                  </a:lnTo>
                  <a:lnTo>
                    <a:pt x="232083" y="284229"/>
                  </a:lnTo>
                  <a:cubicBezTo>
                    <a:pt x="232083" y="284229"/>
                    <a:pt x="305573" y="284229"/>
                    <a:pt x="305573" y="284229"/>
                  </a:cubicBezTo>
                  <a:cubicBezTo>
                    <a:pt x="466355" y="284229"/>
                    <a:pt x="545938" y="346874"/>
                    <a:pt x="585538" y="418929"/>
                  </a:cubicBezTo>
                  <a:cubicBezTo>
                    <a:pt x="625425" y="491365"/>
                    <a:pt x="625520" y="573972"/>
                    <a:pt x="625520" y="614562"/>
                  </a:cubicBezTo>
                  <a:cubicBezTo>
                    <a:pt x="625520" y="721409"/>
                    <a:pt x="591726" y="957728"/>
                    <a:pt x="326515" y="957728"/>
                  </a:cubicBezTo>
                  <a:lnTo>
                    <a:pt x="0" y="957728"/>
                  </a:lnTo>
                  <a:close/>
                </a:path>
              </a:pathLst>
            </a:custGeom>
            <a:solidFill>
              <a:srgbClr val="463738"/>
            </a:solidFill>
            <a:ln w="0" cap="flat">
              <a:noFill/>
              <a:prstDash val="solid"/>
              <a:miter/>
            </a:ln>
          </p:spPr>
          <p:txBody>
            <a:bodyPr rtlCol="0" anchor="ctr"/>
            <a:lstStyle/>
            <a:p>
              <a:endParaRPr lang="en-GB"/>
            </a:p>
          </p:txBody>
        </p:sp>
        <p:sp>
          <p:nvSpPr>
            <p:cNvPr id="19" name="Forme libre 18">
              <a:extLst>
                <a:ext uri="{FF2B5EF4-FFF2-40B4-BE49-F238E27FC236}">
                  <a16:creationId xmlns:a16="http://schemas.microsoft.com/office/drawing/2014/main" id="{A71A3E08-C5F5-5D12-4F84-2201D12CFD2C}"/>
                </a:ext>
              </a:extLst>
            </p:cNvPr>
            <p:cNvSpPr/>
            <p:nvPr/>
          </p:nvSpPr>
          <p:spPr>
            <a:xfrm>
              <a:off x="4232184" y="964787"/>
              <a:ext cx="625424" cy="957633"/>
            </a:xfrm>
            <a:custGeom>
              <a:avLst/>
              <a:gdLst>
                <a:gd name="connsiteX0" fmla="*/ 231988 w 625424"/>
                <a:gd name="connsiteY0" fmla="*/ 90972 h 957633"/>
                <a:gd name="connsiteX1" fmla="*/ 231988 w 625424"/>
                <a:gd name="connsiteY1" fmla="*/ 580531 h 957633"/>
                <a:gd name="connsiteX2" fmla="*/ 250931 w 625424"/>
                <a:gd name="connsiteY2" fmla="*/ 580531 h 957633"/>
                <a:gd name="connsiteX3" fmla="*/ 390962 w 625424"/>
                <a:gd name="connsiteY3" fmla="*/ 342976 h 957633"/>
                <a:gd name="connsiteX4" fmla="*/ 254263 w 625424"/>
                <a:gd name="connsiteY4" fmla="*/ 91067 h 957633"/>
                <a:gd name="connsiteX5" fmla="*/ 231893 w 625424"/>
                <a:gd name="connsiteY5" fmla="*/ 91067 h 957633"/>
                <a:gd name="connsiteX6" fmla="*/ 625329 w 625424"/>
                <a:gd name="connsiteY6" fmla="*/ 343071 h 957633"/>
                <a:gd name="connsiteX7" fmla="*/ 585443 w 625424"/>
                <a:gd name="connsiteY7" fmla="*/ 538704 h 957633"/>
                <a:gd name="connsiteX8" fmla="*/ 305478 w 625424"/>
                <a:gd name="connsiteY8" fmla="*/ 673404 h 957633"/>
                <a:gd name="connsiteX9" fmla="*/ 231988 w 625424"/>
                <a:gd name="connsiteY9" fmla="*/ 673404 h 957633"/>
                <a:gd name="connsiteX10" fmla="*/ 231988 w 625424"/>
                <a:gd name="connsiteY10" fmla="*/ 957633 h 957633"/>
                <a:gd name="connsiteX11" fmla="*/ 0 w 625424"/>
                <a:gd name="connsiteY11" fmla="*/ 957633 h 957633"/>
                <a:gd name="connsiteX12" fmla="*/ 0 w 625424"/>
                <a:gd name="connsiteY12" fmla="*/ 0 h 957633"/>
                <a:gd name="connsiteX13" fmla="*/ 326420 w 625424"/>
                <a:gd name="connsiteY13" fmla="*/ 0 h 957633"/>
                <a:gd name="connsiteX14" fmla="*/ 625425 w 625424"/>
                <a:gd name="connsiteY14" fmla="*/ 343166 h 95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5424" h="957633">
                  <a:moveTo>
                    <a:pt x="231988" y="90972"/>
                  </a:moveTo>
                  <a:lnTo>
                    <a:pt x="231988" y="580531"/>
                  </a:lnTo>
                  <a:lnTo>
                    <a:pt x="250931" y="580531"/>
                  </a:lnTo>
                  <a:cubicBezTo>
                    <a:pt x="356882" y="580531"/>
                    <a:pt x="390962" y="490034"/>
                    <a:pt x="390962" y="342976"/>
                  </a:cubicBezTo>
                  <a:cubicBezTo>
                    <a:pt x="390962" y="195918"/>
                    <a:pt x="356978" y="91067"/>
                    <a:pt x="254263" y="91067"/>
                  </a:cubicBezTo>
                  <a:lnTo>
                    <a:pt x="231893" y="91067"/>
                  </a:lnTo>
                  <a:close/>
                  <a:moveTo>
                    <a:pt x="625329" y="343071"/>
                  </a:moveTo>
                  <a:cubicBezTo>
                    <a:pt x="625329" y="383662"/>
                    <a:pt x="625329" y="466269"/>
                    <a:pt x="585443" y="538704"/>
                  </a:cubicBezTo>
                  <a:cubicBezTo>
                    <a:pt x="545747" y="610665"/>
                    <a:pt x="466260" y="673404"/>
                    <a:pt x="305478" y="673404"/>
                  </a:cubicBezTo>
                  <a:lnTo>
                    <a:pt x="231988" y="673404"/>
                  </a:lnTo>
                  <a:lnTo>
                    <a:pt x="231988" y="957633"/>
                  </a:lnTo>
                  <a:lnTo>
                    <a:pt x="0" y="957633"/>
                  </a:lnTo>
                  <a:lnTo>
                    <a:pt x="0" y="0"/>
                  </a:lnTo>
                  <a:lnTo>
                    <a:pt x="326420" y="0"/>
                  </a:lnTo>
                  <a:cubicBezTo>
                    <a:pt x="591631" y="0"/>
                    <a:pt x="625425" y="236319"/>
                    <a:pt x="625425" y="343166"/>
                  </a:cubicBezTo>
                  <a:close/>
                </a:path>
              </a:pathLst>
            </a:custGeom>
            <a:solidFill>
              <a:srgbClr val="463738"/>
            </a:solidFill>
            <a:ln w="0" cap="flat">
              <a:noFill/>
              <a:prstDash val="solid"/>
              <a:miter/>
            </a:ln>
          </p:spPr>
          <p:txBody>
            <a:bodyPr rtlCol="0" anchor="ctr"/>
            <a:lstStyle/>
            <a:p>
              <a:endParaRPr lang="en-GB"/>
            </a:p>
          </p:txBody>
        </p:sp>
        <p:sp>
          <p:nvSpPr>
            <p:cNvPr id="20" name="Forme libre 19">
              <a:extLst>
                <a:ext uri="{FF2B5EF4-FFF2-40B4-BE49-F238E27FC236}">
                  <a16:creationId xmlns:a16="http://schemas.microsoft.com/office/drawing/2014/main" id="{E8AE3240-17A1-ED56-6D37-52BDE2E681E4}"/>
                </a:ext>
              </a:extLst>
            </p:cNvPr>
            <p:cNvSpPr/>
            <p:nvPr/>
          </p:nvSpPr>
          <p:spPr>
            <a:xfrm>
              <a:off x="7616331" y="941498"/>
              <a:ext cx="617142" cy="717892"/>
            </a:xfrm>
            <a:custGeom>
              <a:avLst/>
              <a:gdLst>
                <a:gd name="connsiteX0" fmla="*/ 313759 w 617142"/>
                <a:gd name="connsiteY0" fmla="*/ 91733 h 717892"/>
                <a:gd name="connsiteX1" fmla="*/ 229798 w 617142"/>
                <a:gd name="connsiteY1" fmla="*/ 406381 h 717892"/>
                <a:gd name="connsiteX2" fmla="*/ 598390 w 617142"/>
                <a:gd name="connsiteY2" fmla="*/ 576253 h 717892"/>
                <a:gd name="connsiteX3" fmla="*/ 598199 w 617142"/>
                <a:gd name="connsiteY3" fmla="*/ 688994 h 717892"/>
                <a:gd name="connsiteX4" fmla="*/ 383918 w 617142"/>
                <a:gd name="connsiteY4" fmla="*/ 717892 h 717892"/>
                <a:gd name="connsiteX5" fmla="*/ 0 w 617142"/>
                <a:gd name="connsiteY5" fmla="*/ 346113 h 717892"/>
                <a:gd name="connsiteX6" fmla="*/ 327753 w 617142"/>
                <a:gd name="connsiteY6" fmla="*/ 0 h 717892"/>
                <a:gd name="connsiteX7" fmla="*/ 617143 w 617142"/>
                <a:gd name="connsiteY7" fmla="*/ 278430 h 717892"/>
                <a:gd name="connsiteX8" fmla="*/ 396769 w 617142"/>
                <a:gd name="connsiteY8" fmla="*/ 278430 h 717892"/>
                <a:gd name="connsiteX9" fmla="*/ 313569 w 617142"/>
                <a:gd name="connsiteY9" fmla="*/ 91543 h 71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7142" h="717892">
                  <a:moveTo>
                    <a:pt x="313759" y="91733"/>
                  </a:moveTo>
                  <a:cubicBezTo>
                    <a:pt x="242078" y="91733"/>
                    <a:pt x="208189" y="218733"/>
                    <a:pt x="229798" y="406381"/>
                  </a:cubicBezTo>
                  <a:cubicBezTo>
                    <a:pt x="256072" y="634810"/>
                    <a:pt x="460263" y="634049"/>
                    <a:pt x="598390" y="576253"/>
                  </a:cubicBezTo>
                  <a:lnTo>
                    <a:pt x="598199" y="688994"/>
                  </a:lnTo>
                  <a:cubicBezTo>
                    <a:pt x="513286" y="712094"/>
                    <a:pt x="443985" y="717892"/>
                    <a:pt x="383918" y="717892"/>
                  </a:cubicBezTo>
                  <a:cubicBezTo>
                    <a:pt x="35412" y="717892"/>
                    <a:pt x="0" y="431667"/>
                    <a:pt x="0" y="346113"/>
                  </a:cubicBezTo>
                  <a:cubicBezTo>
                    <a:pt x="0" y="200862"/>
                    <a:pt x="51595" y="0"/>
                    <a:pt x="327753" y="0"/>
                  </a:cubicBezTo>
                  <a:cubicBezTo>
                    <a:pt x="510906" y="0"/>
                    <a:pt x="615429" y="119015"/>
                    <a:pt x="617143" y="278430"/>
                  </a:cubicBezTo>
                  <a:lnTo>
                    <a:pt x="396769" y="278430"/>
                  </a:lnTo>
                  <a:cubicBezTo>
                    <a:pt x="396197" y="178713"/>
                    <a:pt x="375255" y="91543"/>
                    <a:pt x="313569" y="91543"/>
                  </a:cubicBezTo>
                  <a:close/>
                </a:path>
              </a:pathLst>
            </a:custGeom>
            <a:solidFill>
              <a:srgbClr val="463738"/>
            </a:solidFill>
            <a:ln w="0" cap="flat">
              <a:noFill/>
              <a:prstDash val="solid"/>
              <a:miter/>
            </a:ln>
          </p:spPr>
          <p:txBody>
            <a:bodyPr rtlCol="0" anchor="ctr"/>
            <a:lstStyle/>
            <a:p>
              <a:endParaRPr lang="en-GB"/>
            </a:p>
          </p:txBody>
        </p:sp>
        <p:sp>
          <p:nvSpPr>
            <p:cNvPr id="21" name="Forme libre 20">
              <a:extLst>
                <a:ext uri="{FF2B5EF4-FFF2-40B4-BE49-F238E27FC236}">
                  <a16:creationId xmlns:a16="http://schemas.microsoft.com/office/drawing/2014/main" id="{B94E84CD-EBB2-4617-3D63-06B7A2AAE5CE}"/>
                </a:ext>
              </a:extLst>
            </p:cNvPr>
            <p:cNvSpPr/>
            <p:nvPr/>
          </p:nvSpPr>
          <p:spPr>
            <a:xfrm>
              <a:off x="8277453" y="941593"/>
              <a:ext cx="625234" cy="717892"/>
            </a:xfrm>
            <a:custGeom>
              <a:avLst/>
              <a:gdLst>
                <a:gd name="connsiteX0" fmla="*/ 392294 w 625234"/>
                <a:gd name="connsiteY0" fmla="*/ 255331 h 717892"/>
                <a:gd name="connsiteX1" fmla="*/ 392294 w 625234"/>
                <a:gd name="connsiteY1" fmla="*/ 241072 h 717892"/>
                <a:gd name="connsiteX2" fmla="*/ 315283 w 625234"/>
                <a:gd name="connsiteY2" fmla="*/ 91543 h 717892"/>
                <a:gd name="connsiteX3" fmla="*/ 229608 w 625234"/>
                <a:gd name="connsiteY3" fmla="*/ 250863 h 717892"/>
                <a:gd name="connsiteX4" fmla="*/ 229132 w 625234"/>
                <a:gd name="connsiteY4" fmla="*/ 255236 h 717892"/>
                <a:gd name="connsiteX5" fmla="*/ 392199 w 625234"/>
                <a:gd name="connsiteY5" fmla="*/ 255236 h 717892"/>
                <a:gd name="connsiteX6" fmla="*/ 625139 w 625234"/>
                <a:gd name="connsiteY6" fmla="*/ 355049 h 717892"/>
                <a:gd name="connsiteX7" fmla="*/ 226562 w 625234"/>
                <a:gd name="connsiteY7" fmla="*/ 355049 h 717892"/>
                <a:gd name="connsiteX8" fmla="*/ 226752 w 625234"/>
                <a:gd name="connsiteY8" fmla="*/ 359231 h 717892"/>
                <a:gd name="connsiteX9" fmla="*/ 598580 w 625234"/>
                <a:gd name="connsiteY9" fmla="*/ 576063 h 717892"/>
                <a:gd name="connsiteX10" fmla="*/ 598580 w 625234"/>
                <a:gd name="connsiteY10" fmla="*/ 688994 h 717892"/>
                <a:gd name="connsiteX11" fmla="*/ 389248 w 625234"/>
                <a:gd name="connsiteY11" fmla="*/ 717892 h 717892"/>
                <a:gd name="connsiteX12" fmla="*/ 0 w 625234"/>
                <a:gd name="connsiteY12" fmla="*/ 338128 h 717892"/>
                <a:gd name="connsiteX13" fmla="*/ 323660 w 625234"/>
                <a:gd name="connsiteY13" fmla="*/ 0 h 717892"/>
                <a:gd name="connsiteX14" fmla="*/ 625234 w 625234"/>
                <a:gd name="connsiteY14" fmla="*/ 287461 h 717892"/>
                <a:gd name="connsiteX15" fmla="*/ 625234 w 625234"/>
                <a:gd name="connsiteY15" fmla="*/ 355144 h 71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234" h="717892">
                  <a:moveTo>
                    <a:pt x="392294" y="255331"/>
                  </a:moveTo>
                  <a:lnTo>
                    <a:pt x="392294" y="241072"/>
                  </a:lnTo>
                  <a:cubicBezTo>
                    <a:pt x="389343" y="171298"/>
                    <a:pt x="375064" y="91543"/>
                    <a:pt x="315283" y="91543"/>
                  </a:cubicBezTo>
                  <a:cubicBezTo>
                    <a:pt x="255500" y="91543"/>
                    <a:pt x="237794" y="158370"/>
                    <a:pt x="229608" y="250863"/>
                  </a:cubicBezTo>
                  <a:lnTo>
                    <a:pt x="229132" y="255236"/>
                  </a:lnTo>
                  <a:lnTo>
                    <a:pt x="392199" y="255236"/>
                  </a:lnTo>
                  <a:close/>
                  <a:moveTo>
                    <a:pt x="625139" y="355049"/>
                  </a:moveTo>
                  <a:lnTo>
                    <a:pt x="226562" y="355049"/>
                  </a:lnTo>
                  <a:lnTo>
                    <a:pt x="226752" y="359231"/>
                  </a:lnTo>
                  <a:cubicBezTo>
                    <a:pt x="240936" y="640514"/>
                    <a:pt x="450648" y="634620"/>
                    <a:pt x="598580" y="576063"/>
                  </a:cubicBezTo>
                  <a:lnTo>
                    <a:pt x="598580" y="688994"/>
                  </a:lnTo>
                  <a:cubicBezTo>
                    <a:pt x="513666" y="712094"/>
                    <a:pt x="454742" y="717892"/>
                    <a:pt x="389248" y="717892"/>
                  </a:cubicBezTo>
                  <a:cubicBezTo>
                    <a:pt x="50453" y="717892"/>
                    <a:pt x="0" y="466649"/>
                    <a:pt x="0" y="338128"/>
                  </a:cubicBezTo>
                  <a:cubicBezTo>
                    <a:pt x="0" y="189550"/>
                    <a:pt x="64827" y="-190"/>
                    <a:pt x="323660" y="0"/>
                  </a:cubicBezTo>
                  <a:cubicBezTo>
                    <a:pt x="514714" y="95"/>
                    <a:pt x="625234" y="120441"/>
                    <a:pt x="625234" y="287461"/>
                  </a:cubicBezTo>
                  <a:lnTo>
                    <a:pt x="625234" y="355144"/>
                  </a:lnTo>
                  <a:close/>
                </a:path>
              </a:pathLst>
            </a:custGeom>
            <a:solidFill>
              <a:srgbClr val="463738"/>
            </a:solidFill>
            <a:ln w="0" cap="flat">
              <a:noFill/>
              <a:prstDash val="solid"/>
              <a:miter/>
            </a:ln>
          </p:spPr>
          <p:txBody>
            <a:bodyPr rtlCol="0" anchor="ctr"/>
            <a:lstStyle/>
            <a:p>
              <a:endParaRPr lang="en-GB"/>
            </a:p>
          </p:txBody>
        </p:sp>
        <p:sp>
          <p:nvSpPr>
            <p:cNvPr id="22" name="Forme libre 21">
              <a:extLst>
                <a:ext uri="{FF2B5EF4-FFF2-40B4-BE49-F238E27FC236}">
                  <a16:creationId xmlns:a16="http://schemas.microsoft.com/office/drawing/2014/main" id="{81CBB69A-92C4-8E95-A5FC-F2F212E5CE91}"/>
                </a:ext>
              </a:extLst>
            </p:cNvPr>
            <p:cNvSpPr/>
            <p:nvPr/>
          </p:nvSpPr>
          <p:spPr>
            <a:xfrm>
              <a:off x="6141014" y="941498"/>
              <a:ext cx="608385" cy="696693"/>
            </a:xfrm>
            <a:custGeom>
              <a:avLst/>
              <a:gdLst>
                <a:gd name="connsiteX0" fmla="*/ 378301 w 608385"/>
                <a:gd name="connsiteY0" fmla="*/ 601634 h 696693"/>
                <a:gd name="connsiteX1" fmla="*/ 377540 w 608385"/>
                <a:gd name="connsiteY1" fmla="*/ 336417 h 696693"/>
                <a:gd name="connsiteX2" fmla="*/ 373161 w 608385"/>
                <a:gd name="connsiteY2" fmla="*/ 336797 h 696693"/>
                <a:gd name="connsiteX3" fmla="*/ 232274 w 608385"/>
                <a:gd name="connsiteY3" fmla="*/ 482524 h 696693"/>
                <a:gd name="connsiteX4" fmla="*/ 334607 w 608385"/>
                <a:gd name="connsiteY4" fmla="*/ 601539 h 696693"/>
                <a:gd name="connsiteX5" fmla="*/ 378301 w 608385"/>
                <a:gd name="connsiteY5" fmla="*/ 601539 h 696693"/>
                <a:gd name="connsiteX6" fmla="*/ 608385 w 608385"/>
                <a:gd name="connsiteY6" fmla="*/ 696694 h 696693"/>
                <a:gd name="connsiteX7" fmla="*/ 235891 w 608385"/>
                <a:gd name="connsiteY7" fmla="*/ 696694 h 696693"/>
                <a:gd name="connsiteX8" fmla="*/ 0 w 608385"/>
                <a:gd name="connsiteY8" fmla="*/ 488798 h 696693"/>
                <a:gd name="connsiteX9" fmla="*/ 154405 w 608385"/>
                <a:gd name="connsiteY9" fmla="*/ 276909 h 696693"/>
                <a:gd name="connsiteX10" fmla="*/ 279109 w 608385"/>
                <a:gd name="connsiteY10" fmla="*/ 252669 h 696693"/>
                <a:gd name="connsiteX11" fmla="*/ 373542 w 608385"/>
                <a:gd name="connsiteY11" fmla="*/ 250007 h 696693"/>
                <a:gd name="connsiteX12" fmla="*/ 377540 w 608385"/>
                <a:gd name="connsiteY12" fmla="*/ 250007 h 696693"/>
                <a:gd name="connsiteX13" fmla="*/ 377540 w 608385"/>
                <a:gd name="connsiteY13" fmla="*/ 228524 h 696693"/>
                <a:gd name="connsiteX14" fmla="*/ 128988 w 608385"/>
                <a:gd name="connsiteY14" fmla="*/ 112741 h 696693"/>
                <a:gd name="connsiteX15" fmla="*/ 83295 w 608385"/>
                <a:gd name="connsiteY15" fmla="*/ 128996 h 696693"/>
                <a:gd name="connsiteX16" fmla="*/ 83295 w 608385"/>
                <a:gd name="connsiteY16" fmla="*/ 25001 h 696693"/>
                <a:gd name="connsiteX17" fmla="*/ 300909 w 608385"/>
                <a:gd name="connsiteY17" fmla="*/ 0 h 696693"/>
                <a:gd name="connsiteX18" fmla="*/ 608385 w 608385"/>
                <a:gd name="connsiteY18" fmla="*/ 249342 h 696693"/>
                <a:gd name="connsiteX19" fmla="*/ 608385 w 608385"/>
                <a:gd name="connsiteY19" fmla="*/ 696694 h 69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8385" h="696693">
                  <a:moveTo>
                    <a:pt x="378301" y="601634"/>
                  </a:moveTo>
                  <a:lnTo>
                    <a:pt x="377540" y="336417"/>
                  </a:lnTo>
                  <a:lnTo>
                    <a:pt x="373161" y="336797"/>
                  </a:lnTo>
                  <a:cubicBezTo>
                    <a:pt x="316044" y="341835"/>
                    <a:pt x="232369" y="367502"/>
                    <a:pt x="232274" y="482524"/>
                  </a:cubicBezTo>
                  <a:cubicBezTo>
                    <a:pt x="232179" y="590132"/>
                    <a:pt x="284726" y="599448"/>
                    <a:pt x="334607" y="601539"/>
                  </a:cubicBezTo>
                  <a:lnTo>
                    <a:pt x="378301" y="601539"/>
                  </a:lnTo>
                  <a:close/>
                  <a:moveTo>
                    <a:pt x="608385" y="696694"/>
                  </a:moveTo>
                  <a:lnTo>
                    <a:pt x="235891" y="696694"/>
                  </a:lnTo>
                  <a:cubicBezTo>
                    <a:pt x="98621" y="696504"/>
                    <a:pt x="-190" y="640799"/>
                    <a:pt x="0" y="488798"/>
                  </a:cubicBezTo>
                  <a:cubicBezTo>
                    <a:pt x="191" y="365125"/>
                    <a:pt x="71777" y="305713"/>
                    <a:pt x="154405" y="276909"/>
                  </a:cubicBezTo>
                  <a:cubicBezTo>
                    <a:pt x="195814" y="262460"/>
                    <a:pt x="239889" y="255806"/>
                    <a:pt x="279109" y="252669"/>
                  </a:cubicBezTo>
                  <a:cubicBezTo>
                    <a:pt x="318329" y="249532"/>
                    <a:pt x="352409" y="250103"/>
                    <a:pt x="373542" y="250007"/>
                  </a:cubicBezTo>
                  <a:lnTo>
                    <a:pt x="377540" y="250007"/>
                  </a:lnTo>
                  <a:lnTo>
                    <a:pt x="377540" y="228524"/>
                  </a:lnTo>
                  <a:cubicBezTo>
                    <a:pt x="377730" y="69584"/>
                    <a:pt x="218851" y="86600"/>
                    <a:pt x="128988" y="112741"/>
                  </a:cubicBezTo>
                  <a:cubicBezTo>
                    <a:pt x="111949" y="117969"/>
                    <a:pt x="96337" y="123483"/>
                    <a:pt x="83295" y="128996"/>
                  </a:cubicBezTo>
                  <a:lnTo>
                    <a:pt x="83295" y="25001"/>
                  </a:lnTo>
                  <a:cubicBezTo>
                    <a:pt x="162687" y="6369"/>
                    <a:pt x="216757" y="0"/>
                    <a:pt x="300909" y="0"/>
                  </a:cubicBezTo>
                  <a:cubicBezTo>
                    <a:pt x="500150" y="0"/>
                    <a:pt x="608385" y="93349"/>
                    <a:pt x="608385" y="249342"/>
                  </a:cubicBezTo>
                  <a:lnTo>
                    <a:pt x="608385" y="696694"/>
                  </a:lnTo>
                  <a:close/>
                </a:path>
              </a:pathLst>
            </a:custGeom>
            <a:solidFill>
              <a:srgbClr val="463738"/>
            </a:solidFill>
            <a:ln w="0" cap="flat">
              <a:noFill/>
              <a:prstDash val="solid"/>
              <a:miter/>
            </a:ln>
          </p:spPr>
          <p:txBody>
            <a:bodyPr rtlCol="0" anchor="ctr"/>
            <a:lstStyle/>
            <a:p>
              <a:endParaRPr lang="en-GB"/>
            </a:p>
          </p:txBody>
        </p:sp>
        <p:sp>
          <p:nvSpPr>
            <p:cNvPr id="23" name="Forme libre 22">
              <a:extLst>
                <a:ext uri="{FF2B5EF4-FFF2-40B4-BE49-F238E27FC236}">
                  <a16:creationId xmlns:a16="http://schemas.microsoft.com/office/drawing/2014/main" id="{3CAF7F93-B3AF-52D3-8B98-2C4382C57CD8}"/>
                </a:ext>
              </a:extLst>
            </p:cNvPr>
            <p:cNvSpPr/>
            <p:nvPr/>
          </p:nvSpPr>
          <p:spPr>
            <a:xfrm>
              <a:off x="5767473" y="941498"/>
              <a:ext cx="369257" cy="696693"/>
            </a:xfrm>
            <a:custGeom>
              <a:avLst/>
              <a:gdLst>
                <a:gd name="connsiteX0" fmla="*/ 369258 w 369257"/>
                <a:gd name="connsiteY0" fmla="*/ 99433 h 696693"/>
                <a:gd name="connsiteX1" fmla="*/ 231226 w 369257"/>
                <a:gd name="connsiteY1" fmla="*/ 248296 h 696693"/>
                <a:gd name="connsiteX2" fmla="*/ 230845 w 369257"/>
                <a:gd name="connsiteY2" fmla="*/ 696694 h 696693"/>
                <a:gd name="connsiteX3" fmla="*/ 0 w 369257"/>
                <a:gd name="connsiteY3" fmla="*/ 696694 h 696693"/>
                <a:gd name="connsiteX4" fmla="*/ 286 w 369257"/>
                <a:gd name="connsiteY4" fmla="*/ 240977 h 696693"/>
                <a:gd name="connsiteX5" fmla="*/ 322327 w 369257"/>
                <a:gd name="connsiteY5" fmla="*/ 0 h 696693"/>
                <a:gd name="connsiteX6" fmla="*/ 369162 w 369257"/>
                <a:gd name="connsiteY6" fmla="*/ 0 h 696693"/>
                <a:gd name="connsiteX7" fmla="*/ 369162 w 369257"/>
                <a:gd name="connsiteY7" fmla="*/ 99433 h 69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9257" h="696693">
                  <a:moveTo>
                    <a:pt x="369258" y="99433"/>
                  </a:moveTo>
                  <a:cubicBezTo>
                    <a:pt x="314807" y="101904"/>
                    <a:pt x="231322" y="121201"/>
                    <a:pt x="231226" y="248296"/>
                  </a:cubicBezTo>
                  <a:lnTo>
                    <a:pt x="230845" y="696694"/>
                  </a:lnTo>
                  <a:lnTo>
                    <a:pt x="0" y="696694"/>
                  </a:lnTo>
                  <a:lnTo>
                    <a:pt x="286" y="240977"/>
                  </a:lnTo>
                  <a:cubicBezTo>
                    <a:pt x="476" y="103995"/>
                    <a:pt x="126037" y="0"/>
                    <a:pt x="322327" y="0"/>
                  </a:cubicBezTo>
                  <a:lnTo>
                    <a:pt x="369162" y="0"/>
                  </a:lnTo>
                  <a:lnTo>
                    <a:pt x="369162" y="99433"/>
                  </a:lnTo>
                  <a:close/>
                </a:path>
              </a:pathLst>
            </a:custGeom>
            <a:solidFill>
              <a:srgbClr val="463738"/>
            </a:solidFill>
            <a:ln w="0" cap="flat">
              <a:noFill/>
              <a:prstDash val="solid"/>
              <a:miter/>
            </a:ln>
          </p:spPr>
          <p:txBody>
            <a:bodyPr rtlCol="0" anchor="ctr"/>
            <a:lstStyle/>
            <a:p>
              <a:endParaRPr lang="en-GB"/>
            </a:p>
          </p:txBody>
        </p:sp>
        <p:sp>
          <p:nvSpPr>
            <p:cNvPr id="24" name="Forme libre 23">
              <a:extLst>
                <a:ext uri="{FF2B5EF4-FFF2-40B4-BE49-F238E27FC236}">
                  <a16:creationId xmlns:a16="http://schemas.microsoft.com/office/drawing/2014/main" id="{389F672F-3B7F-49F1-F8A5-C56B8BAE2629}"/>
                </a:ext>
              </a:extLst>
            </p:cNvPr>
            <p:cNvSpPr/>
            <p:nvPr/>
          </p:nvSpPr>
          <p:spPr>
            <a:xfrm>
              <a:off x="5336815" y="680558"/>
              <a:ext cx="427325" cy="957633"/>
            </a:xfrm>
            <a:custGeom>
              <a:avLst/>
              <a:gdLst>
                <a:gd name="connsiteX0" fmla="*/ 427231 w 427325"/>
                <a:gd name="connsiteY0" fmla="*/ 0 h 957633"/>
                <a:gd name="connsiteX1" fmla="*/ 427231 w 427325"/>
                <a:gd name="connsiteY1" fmla="*/ 97627 h 957633"/>
                <a:gd name="connsiteX2" fmla="*/ 359833 w 427325"/>
                <a:gd name="connsiteY2" fmla="*/ 99338 h 957633"/>
                <a:gd name="connsiteX3" fmla="*/ 295673 w 427325"/>
                <a:gd name="connsiteY3" fmla="*/ 112836 h 957633"/>
                <a:gd name="connsiteX4" fmla="*/ 230941 w 427325"/>
                <a:gd name="connsiteY4" fmla="*/ 226623 h 957633"/>
                <a:gd name="connsiteX5" fmla="*/ 230941 w 427325"/>
                <a:gd name="connsiteY5" fmla="*/ 284134 h 957633"/>
                <a:gd name="connsiteX6" fmla="*/ 393722 w 427325"/>
                <a:gd name="connsiteY6" fmla="*/ 284134 h 957633"/>
                <a:gd name="connsiteX7" fmla="*/ 393722 w 427325"/>
                <a:gd name="connsiteY7" fmla="*/ 383091 h 957633"/>
                <a:gd name="connsiteX8" fmla="*/ 230465 w 427325"/>
                <a:gd name="connsiteY8" fmla="*/ 383091 h 957633"/>
                <a:gd name="connsiteX9" fmla="*/ 230655 w 427325"/>
                <a:gd name="connsiteY9" fmla="*/ 957633 h 957633"/>
                <a:gd name="connsiteX10" fmla="*/ 0 w 427325"/>
                <a:gd name="connsiteY10" fmla="*/ 957633 h 957633"/>
                <a:gd name="connsiteX11" fmla="*/ 0 w 427325"/>
                <a:gd name="connsiteY11" fmla="*/ 279856 h 957633"/>
                <a:gd name="connsiteX12" fmla="*/ 380490 w 427325"/>
                <a:gd name="connsiteY12" fmla="*/ 0 h 957633"/>
                <a:gd name="connsiteX13" fmla="*/ 427326 w 427325"/>
                <a:gd name="connsiteY13" fmla="*/ 0 h 95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7325" h="957633">
                  <a:moveTo>
                    <a:pt x="427231" y="0"/>
                  </a:moveTo>
                  <a:lnTo>
                    <a:pt x="427231" y="97627"/>
                  </a:lnTo>
                  <a:cubicBezTo>
                    <a:pt x="404479" y="97627"/>
                    <a:pt x="381537" y="97627"/>
                    <a:pt x="359833" y="99338"/>
                  </a:cubicBezTo>
                  <a:cubicBezTo>
                    <a:pt x="336701" y="101144"/>
                    <a:pt x="314711" y="104946"/>
                    <a:pt x="295673" y="112836"/>
                  </a:cubicBezTo>
                  <a:cubicBezTo>
                    <a:pt x="256833" y="128901"/>
                    <a:pt x="231036" y="161792"/>
                    <a:pt x="230941" y="226623"/>
                  </a:cubicBezTo>
                  <a:lnTo>
                    <a:pt x="230941" y="284134"/>
                  </a:lnTo>
                  <a:lnTo>
                    <a:pt x="393722" y="284134"/>
                  </a:lnTo>
                  <a:lnTo>
                    <a:pt x="393722" y="383091"/>
                  </a:lnTo>
                  <a:lnTo>
                    <a:pt x="230465" y="383091"/>
                  </a:lnTo>
                  <a:lnTo>
                    <a:pt x="230655" y="957633"/>
                  </a:lnTo>
                  <a:lnTo>
                    <a:pt x="0" y="957633"/>
                  </a:lnTo>
                  <a:lnTo>
                    <a:pt x="0" y="279856"/>
                  </a:lnTo>
                  <a:cubicBezTo>
                    <a:pt x="0" y="29374"/>
                    <a:pt x="172015" y="0"/>
                    <a:pt x="380490" y="0"/>
                  </a:cubicBezTo>
                  <a:lnTo>
                    <a:pt x="427326" y="0"/>
                  </a:lnTo>
                  <a:close/>
                </a:path>
              </a:pathLst>
            </a:custGeom>
            <a:solidFill>
              <a:srgbClr val="463738"/>
            </a:solidFill>
            <a:ln w="0" cap="flat">
              <a:noFill/>
              <a:prstDash val="solid"/>
              <a:miter/>
            </a:ln>
          </p:spPr>
          <p:txBody>
            <a:bodyPr rtlCol="0" anchor="ctr"/>
            <a:lstStyle/>
            <a:p>
              <a:endParaRPr lang="en-GB"/>
            </a:p>
          </p:txBody>
        </p:sp>
        <p:sp>
          <p:nvSpPr>
            <p:cNvPr id="25" name="Forme libre 24">
              <a:extLst>
                <a:ext uri="{FF2B5EF4-FFF2-40B4-BE49-F238E27FC236}">
                  <a16:creationId xmlns:a16="http://schemas.microsoft.com/office/drawing/2014/main" id="{74A5AA16-8BF4-BD34-462C-A2D000ACF62B}"/>
                </a:ext>
              </a:extLst>
            </p:cNvPr>
            <p:cNvSpPr/>
            <p:nvPr/>
          </p:nvSpPr>
          <p:spPr>
            <a:xfrm>
              <a:off x="6888287" y="961555"/>
              <a:ext cx="625424" cy="676636"/>
            </a:xfrm>
            <a:custGeom>
              <a:avLst/>
              <a:gdLst>
                <a:gd name="connsiteX0" fmla="*/ 625425 w 625424"/>
                <a:gd name="connsiteY0" fmla="*/ 676636 h 676636"/>
                <a:gd name="connsiteX1" fmla="*/ 393342 w 625424"/>
                <a:gd name="connsiteY1" fmla="*/ 676636 h 676636"/>
                <a:gd name="connsiteX2" fmla="*/ 392866 w 625424"/>
                <a:gd name="connsiteY2" fmla="*/ 270921 h 676636"/>
                <a:gd name="connsiteX3" fmla="*/ 247600 w 625424"/>
                <a:gd name="connsiteY3" fmla="*/ 102189 h 676636"/>
                <a:gd name="connsiteX4" fmla="*/ 231226 w 625424"/>
                <a:gd name="connsiteY4" fmla="*/ 102189 h 676636"/>
                <a:gd name="connsiteX5" fmla="*/ 231417 w 625424"/>
                <a:gd name="connsiteY5" fmla="*/ 676636 h 676636"/>
                <a:gd name="connsiteX6" fmla="*/ 191 w 625424"/>
                <a:gd name="connsiteY6" fmla="*/ 676636 h 676636"/>
                <a:gd name="connsiteX7" fmla="*/ 0 w 625424"/>
                <a:gd name="connsiteY7" fmla="*/ 0 h 676636"/>
                <a:gd name="connsiteX8" fmla="*/ 289866 w 625424"/>
                <a:gd name="connsiteY8" fmla="*/ 3232 h 676636"/>
                <a:gd name="connsiteX9" fmla="*/ 625329 w 625424"/>
                <a:gd name="connsiteY9" fmla="*/ 284134 h 676636"/>
                <a:gd name="connsiteX10" fmla="*/ 625329 w 625424"/>
                <a:gd name="connsiteY10" fmla="*/ 676636 h 67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5424" h="676636">
                  <a:moveTo>
                    <a:pt x="625425" y="676636"/>
                  </a:moveTo>
                  <a:lnTo>
                    <a:pt x="393342" y="676636"/>
                  </a:lnTo>
                  <a:lnTo>
                    <a:pt x="392866" y="270921"/>
                  </a:lnTo>
                  <a:cubicBezTo>
                    <a:pt x="392866" y="111030"/>
                    <a:pt x="332132" y="102570"/>
                    <a:pt x="247600" y="102189"/>
                  </a:cubicBezTo>
                  <a:lnTo>
                    <a:pt x="231226" y="102189"/>
                  </a:lnTo>
                  <a:lnTo>
                    <a:pt x="231417" y="676636"/>
                  </a:lnTo>
                  <a:lnTo>
                    <a:pt x="191" y="676636"/>
                  </a:lnTo>
                  <a:lnTo>
                    <a:pt x="0" y="0"/>
                  </a:lnTo>
                  <a:cubicBezTo>
                    <a:pt x="18753" y="1236"/>
                    <a:pt x="81296" y="3232"/>
                    <a:pt x="289866" y="3232"/>
                  </a:cubicBezTo>
                  <a:cubicBezTo>
                    <a:pt x="624282" y="3232"/>
                    <a:pt x="625234" y="158180"/>
                    <a:pt x="625329" y="284134"/>
                  </a:cubicBezTo>
                  <a:lnTo>
                    <a:pt x="625329" y="676636"/>
                  </a:lnTo>
                  <a:close/>
                </a:path>
              </a:pathLst>
            </a:custGeom>
            <a:solidFill>
              <a:srgbClr val="463738"/>
            </a:solidFill>
            <a:ln w="0" cap="flat">
              <a:noFill/>
              <a:prstDash val="solid"/>
              <a:miter/>
            </a:ln>
          </p:spPr>
          <p:txBody>
            <a:bodyPr rtlCol="0" anchor="ctr"/>
            <a:lstStyle/>
            <a:p>
              <a:endParaRPr lang="en-GB"/>
            </a:p>
          </p:txBody>
        </p:sp>
      </p:grpSp>
      <p:sp>
        <p:nvSpPr>
          <p:cNvPr id="3" name="Espace réservé du texte 2">
            <a:extLst>
              <a:ext uri="{FF2B5EF4-FFF2-40B4-BE49-F238E27FC236}">
                <a16:creationId xmlns:a16="http://schemas.microsoft.com/office/drawing/2014/main" id="{BF78A746-BA57-2B47-7424-C25DB1BF82B8}"/>
              </a:ext>
            </a:extLst>
          </p:cNvPr>
          <p:cNvSpPr>
            <a:spLocks noGrp="1"/>
          </p:cNvSpPr>
          <p:nvPr>
            <p:ph type="body" idx="1"/>
          </p:nvPr>
        </p:nvSpPr>
        <p:spPr>
          <a:xfrm>
            <a:off x="410308" y="1255363"/>
            <a:ext cx="11371384" cy="49216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693BBDB6-5C2C-B7B5-09FA-4E184B2EA48F}"/>
              </a:ext>
            </a:extLst>
          </p:cNvPr>
          <p:cNvSpPr>
            <a:spLocks noGrp="1"/>
          </p:cNvSpPr>
          <p:nvPr>
            <p:ph type="dt" sz="half" idx="2"/>
          </p:nvPr>
        </p:nvSpPr>
        <p:spPr>
          <a:xfrm>
            <a:off x="410308"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7FC0C-7236-EC48-A52B-D1DF656DB2C4}" type="datetime1">
              <a:rPr lang="fr-FR" smtClean="0"/>
              <a:t>15/05/2025</a:t>
            </a:fld>
            <a:endParaRPr lang="en-US"/>
          </a:p>
        </p:txBody>
      </p:sp>
      <p:sp>
        <p:nvSpPr>
          <p:cNvPr id="5" name="Espace réservé du pied de page 4">
            <a:extLst>
              <a:ext uri="{FF2B5EF4-FFF2-40B4-BE49-F238E27FC236}">
                <a16:creationId xmlns:a16="http://schemas.microsoft.com/office/drawing/2014/main" id="{59DFA870-E07E-6D38-13D5-55C2D1F5F0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a:extLst>
              <a:ext uri="{FF2B5EF4-FFF2-40B4-BE49-F238E27FC236}">
                <a16:creationId xmlns:a16="http://schemas.microsoft.com/office/drawing/2014/main" id="{307B443D-9632-4572-4BB0-43DCCF4E8EA9}"/>
              </a:ext>
            </a:extLst>
          </p:cNvPr>
          <p:cNvSpPr>
            <a:spLocks noGrp="1"/>
          </p:cNvSpPr>
          <p:nvPr>
            <p:ph type="sldNum" sz="quarter" idx="4"/>
          </p:nvPr>
        </p:nvSpPr>
        <p:spPr>
          <a:xfrm>
            <a:off x="11738338" y="6374058"/>
            <a:ext cx="445191" cy="365125"/>
          </a:xfrm>
          <a:prstGeom prst="rect">
            <a:avLst/>
          </a:prstGeom>
        </p:spPr>
        <p:txBody>
          <a:bodyPr vert="horz" lIns="91440" tIns="45720" rIns="91440" bIns="45720" rtlCol="0" anchor="ctr"/>
          <a:lstStyle>
            <a:lvl1pPr algn="l">
              <a:defRPr sz="1050">
                <a:solidFill>
                  <a:schemeClr val="tx1"/>
                </a:solidFill>
                <a:latin typeface="+mj-lt"/>
              </a:defRPr>
            </a:lvl1pPr>
          </a:lstStyle>
          <a:p>
            <a:fld id="{BD8650C1-FE00-47B0-973D-77306D8B837F}" type="slidenum">
              <a:rPr lang="en-US" smtClean="0"/>
              <a:pPr/>
              <a:t>‹N°›</a:t>
            </a:fld>
            <a:endParaRPr lang="en-US"/>
          </a:p>
        </p:txBody>
      </p:sp>
      <p:cxnSp>
        <p:nvCxnSpPr>
          <p:cNvPr id="8" name="Connecteur droit 7">
            <a:extLst>
              <a:ext uri="{FF2B5EF4-FFF2-40B4-BE49-F238E27FC236}">
                <a16:creationId xmlns:a16="http://schemas.microsoft.com/office/drawing/2014/main" id="{B6509994-5C0C-665F-97EF-038DD22251E9}"/>
              </a:ext>
            </a:extLst>
          </p:cNvPr>
          <p:cNvCxnSpPr>
            <a:cxnSpLocks/>
          </p:cNvCxnSpPr>
          <p:nvPr userDrawn="1"/>
        </p:nvCxnSpPr>
        <p:spPr>
          <a:xfrm>
            <a:off x="11713638" y="6466946"/>
            <a:ext cx="0" cy="21166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Espace réservé du titre 1">
            <a:extLst>
              <a:ext uri="{FF2B5EF4-FFF2-40B4-BE49-F238E27FC236}">
                <a16:creationId xmlns:a16="http://schemas.microsoft.com/office/drawing/2014/main" id="{03992A40-E2B3-A942-18DE-B2D12053DB9A}"/>
              </a:ext>
            </a:extLst>
          </p:cNvPr>
          <p:cNvSpPr>
            <a:spLocks noGrp="1"/>
          </p:cNvSpPr>
          <p:nvPr>
            <p:ph type="title"/>
          </p:nvPr>
        </p:nvSpPr>
        <p:spPr>
          <a:xfrm>
            <a:off x="-767257" y="330475"/>
            <a:ext cx="5991367" cy="701123"/>
          </a:xfrm>
          <a:prstGeom prst="roundRect">
            <a:avLst>
              <a:gd name="adj" fmla="val 50000"/>
            </a:avLst>
          </a:prstGeom>
          <a:solidFill>
            <a:schemeClr val="bg2"/>
          </a:solidFill>
        </p:spPr>
        <p:txBody>
          <a:bodyPr vert="horz" wrap="none" lIns="864000" tIns="0" rIns="91440" bIns="0" rtlCol="0" anchor="t" anchorCtr="0">
            <a:spAutoFit/>
          </a:bodyPr>
          <a:lstStyle/>
          <a:p>
            <a:r>
              <a:rPr lang="fr-FR"/>
              <a:t>Modifiez le style du titre</a:t>
            </a:r>
            <a:endParaRPr lang="en-US"/>
          </a:p>
        </p:txBody>
      </p:sp>
    </p:spTree>
    <p:extLst>
      <p:ext uri="{BB962C8B-B14F-4D97-AF65-F5344CB8AC3E}">
        <p14:creationId xmlns:p14="http://schemas.microsoft.com/office/powerpoint/2010/main" val="638469983"/>
      </p:ext>
    </p:extLst>
  </p:cSld>
  <p:clrMap bg1="lt1" tx1="dk1" bg2="lt2" tx2="dk2" accent1="accent1" accent2="accent2" accent3="accent3" accent4="accent4" accent5="accent5" accent6="accent6" hlink="hlink" folHlink="folHlink"/>
  <p:sldLayoutIdLst>
    <p:sldLayoutId id="2147483667" r:id="rId1"/>
    <p:sldLayoutId id="2147483664" r:id="rId2"/>
    <p:sldLayoutId id="2147483650" r:id="rId3"/>
    <p:sldLayoutId id="2147483655" r:id="rId4"/>
    <p:sldLayoutId id="2147483682" r:id="rId5"/>
    <p:sldLayoutId id="2147483683" r:id="rId6"/>
    <p:sldLayoutId id="2147483684" r:id="rId7"/>
    <p:sldLayoutId id="2147483685" r:id="rId8"/>
  </p:sldLayoutIdLst>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Tx/>
        <a:buNone/>
        <a:defRPr sz="3000" kern="1200" cap="all" baseline="0">
          <a:solidFill>
            <a:schemeClr val="bg2"/>
          </a:solidFill>
          <a:latin typeface="+mj-lt"/>
          <a:ea typeface="+mn-ea"/>
          <a:cs typeface="+mn-cs"/>
        </a:defRPr>
      </a:lvl1pPr>
      <a:lvl2pPr marL="7938" indent="0" algn="l" defTabSz="914400" rtl="0" eaLnBrk="1" latinLnBrk="0" hangingPunct="1">
        <a:lnSpc>
          <a:spcPct val="100000"/>
        </a:lnSpc>
        <a:spcBef>
          <a:spcPts val="500"/>
        </a:spcBef>
        <a:buFontTx/>
        <a:buNone/>
        <a:tabLst/>
        <a:defRPr sz="1600" b="1" kern="1200">
          <a:solidFill>
            <a:schemeClr val="tx1"/>
          </a:solidFill>
          <a:latin typeface="+mn-lt"/>
          <a:ea typeface="+mn-ea"/>
          <a:cs typeface="+mn-cs"/>
        </a:defRPr>
      </a:lvl2pPr>
      <a:lvl3pPr marL="7938" indent="0" algn="l" defTabSz="914400" rtl="0" eaLnBrk="1" latinLnBrk="0" hangingPunct="1">
        <a:lnSpc>
          <a:spcPct val="100000"/>
        </a:lnSpc>
        <a:spcBef>
          <a:spcPts val="500"/>
        </a:spcBef>
        <a:buFontTx/>
        <a:buNone/>
        <a:tabLst/>
        <a:defRPr sz="1600" kern="1200">
          <a:solidFill>
            <a:schemeClr val="tx1"/>
          </a:solidFill>
          <a:latin typeface="+mn-lt"/>
          <a:ea typeface="+mn-ea"/>
          <a:cs typeface="+mn-cs"/>
        </a:defRPr>
      </a:lvl3pPr>
      <a:lvl4pPr marL="184150" indent="-176213" algn="l" defTabSz="914400" rtl="0" eaLnBrk="1" latinLnBrk="0" hangingPunct="1">
        <a:lnSpc>
          <a:spcPct val="100000"/>
        </a:lnSpc>
        <a:spcBef>
          <a:spcPts val="200"/>
        </a:spcBef>
        <a:buClr>
          <a:schemeClr val="tx2"/>
        </a:buClr>
        <a:buFontTx/>
        <a:buBlip>
          <a:blip r:embed="rId10"/>
        </a:buBlip>
        <a:tabLst/>
        <a:defRPr sz="1600" kern="1200">
          <a:solidFill>
            <a:schemeClr val="tx1"/>
          </a:solidFill>
          <a:latin typeface="+mn-lt"/>
          <a:ea typeface="+mn-ea"/>
          <a:cs typeface="+mn-cs"/>
        </a:defRPr>
      </a:lvl4pPr>
      <a:lvl5pPr marL="360363" indent="-176213" algn="l" defTabSz="914400" rtl="0" eaLnBrk="1" latinLnBrk="0" hangingPunct="1">
        <a:lnSpc>
          <a:spcPct val="100000"/>
        </a:lnSpc>
        <a:spcBef>
          <a:spcPts val="200"/>
        </a:spcBef>
        <a:buClr>
          <a:schemeClr val="bg2"/>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jpeg"/><Relationship Id="rId12" Type="http://schemas.openxmlformats.org/officeDocument/2006/relationships/image" Target="../media/image33.png"/><Relationship Id="rId2" Type="http://schemas.openxmlformats.org/officeDocument/2006/relationships/image" Target="../media/image23.jpeg"/><Relationship Id="rId16" Type="http://schemas.openxmlformats.org/officeDocument/2006/relationships/image" Target="../media/image37.jpeg"/><Relationship Id="rId1" Type="http://schemas.openxmlformats.org/officeDocument/2006/relationships/slideLayout" Target="../slideLayouts/slideLayout3.xml"/><Relationship Id="rId6" Type="http://schemas.openxmlformats.org/officeDocument/2006/relationships/image" Target="../media/image27.jpg"/><Relationship Id="rId11" Type="http://schemas.openxmlformats.org/officeDocument/2006/relationships/image" Target="../media/image32.png"/><Relationship Id="rId5" Type="http://schemas.openxmlformats.org/officeDocument/2006/relationships/image" Target="../media/image26.jpeg"/><Relationship Id="rId15" Type="http://schemas.openxmlformats.org/officeDocument/2006/relationships/image" Target="../media/image36.png"/><Relationship Id="rId10" Type="http://schemas.openxmlformats.org/officeDocument/2006/relationships/image" Target="../media/image31.jpeg"/><Relationship Id="rId4" Type="http://schemas.openxmlformats.org/officeDocument/2006/relationships/image" Target="../media/image25.jpg"/><Relationship Id="rId9" Type="http://schemas.openxmlformats.org/officeDocument/2006/relationships/image" Target="../media/image30.jpeg"/><Relationship Id="rId14" Type="http://schemas.openxmlformats.org/officeDocument/2006/relationships/image" Target="../media/image3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Diagnostic%20Accompagnement%20Innovation%20_%20Version%20Globale%20-%20louis.pptx#-1,3,Panorama d&#8217;accompagnement adapt&#233; aux entreprises innovantes"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hyperlink" Target="mailto:accompagnement@bpifrance.fr"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mailto:robin.guyon@bpifrance.fr" TargetMode="External"/><Relationship Id="rId2" Type="http://schemas.openxmlformats.org/officeDocument/2006/relationships/hyperlink" Target="mailto:patricia.tauzin@bpifrance.fr" TargetMode="External"/><Relationship Id="rId1" Type="http://schemas.openxmlformats.org/officeDocument/2006/relationships/slideLayout" Target="../slideLayouts/slideLayout3.xml"/><Relationship Id="rId5" Type="http://schemas.openxmlformats.org/officeDocument/2006/relationships/hyperlink" Target="mailto:marine.pequignot@bpifrance.fr" TargetMode="External"/><Relationship Id="rId4" Type="http://schemas.openxmlformats.org/officeDocument/2006/relationships/hyperlink" Target="mailto:fanny.turbert@bpifrance.fr"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2E8E137B-C43E-B42B-E194-79262457D36D}"/>
              </a:ext>
            </a:extLst>
          </p:cNvPr>
          <p:cNvSpPr>
            <a:spLocks noGrp="1"/>
          </p:cNvSpPr>
          <p:nvPr>
            <p:ph type="ctrTitle"/>
          </p:nvPr>
        </p:nvSpPr>
        <p:spPr>
          <a:xfrm>
            <a:off x="403569" y="4474874"/>
            <a:ext cx="9057695" cy="1181523"/>
          </a:xfrm>
        </p:spPr>
        <p:txBody>
          <a:bodyPr/>
          <a:lstStyle/>
          <a:p>
            <a:r>
              <a:rPr lang="en-GB" dirty="0"/>
              <a:t>PETIT-DEJEUNER ADEZAC</a:t>
            </a:r>
            <a:br>
              <a:rPr lang="en-GB" dirty="0"/>
            </a:br>
            <a:r>
              <a:rPr lang="en-GB" dirty="0"/>
              <a:t>15/05/2025</a:t>
            </a:r>
            <a:br>
              <a:rPr lang="en-GB" dirty="0"/>
            </a:br>
            <a:br>
              <a:rPr lang="en-GB" sz="1800" dirty="0"/>
            </a:br>
            <a:r>
              <a:rPr lang="en-GB" sz="1800" dirty="0"/>
              <a:t>Patricia </a:t>
            </a:r>
            <a:r>
              <a:rPr lang="en-GB" sz="1800" dirty="0" err="1"/>
              <a:t>tauzin</a:t>
            </a:r>
            <a:r>
              <a:rPr lang="en-GB" sz="1800" dirty="0"/>
              <a:t> - </a:t>
            </a:r>
            <a:r>
              <a:rPr lang="en-GB" sz="1800" dirty="0" err="1"/>
              <a:t>chargée</a:t>
            </a:r>
            <a:r>
              <a:rPr lang="en-GB" sz="1800" dirty="0"/>
              <a:t> d’affaires court Terme</a:t>
            </a:r>
            <a:br>
              <a:rPr lang="en-GB" sz="1800" dirty="0"/>
            </a:br>
            <a:r>
              <a:rPr lang="en-GB" sz="1800" dirty="0"/>
              <a:t>fanny </a:t>
            </a:r>
            <a:r>
              <a:rPr lang="en-GB" sz="1800" dirty="0" err="1"/>
              <a:t>turbert</a:t>
            </a:r>
            <a:r>
              <a:rPr lang="en-GB" sz="1800" dirty="0"/>
              <a:t> – </a:t>
            </a:r>
            <a:r>
              <a:rPr lang="en-GB" sz="1800" dirty="0" err="1"/>
              <a:t>CHARGéE</a:t>
            </a:r>
            <a:r>
              <a:rPr lang="en-GB" sz="1800" dirty="0"/>
              <a:t> D’AFFAIRES INNOVATION</a:t>
            </a:r>
            <a:br>
              <a:rPr lang="en-GB" sz="1800" dirty="0"/>
            </a:br>
            <a:r>
              <a:rPr lang="en-GB" sz="1800" dirty="0"/>
              <a:t>MARINE PEQUIGNOT – </a:t>
            </a:r>
            <a:r>
              <a:rPr lang="en-GB" sz="1800" dirty="0" err="1"/>
              <a:t>CHARGéE</a:t>
            </a:r>
            <a:r>
              <a:rPr lang="en-GB" sz="1800" dirty="0"/>
              <a:t> </a:t>
            </a:r>
            <a:r>
              <a:rPr lang="en-GB" sz="1800" dirty="0" err="1"/>
              <a:t>d’ETUDES</a:t>
            </a:r>
            <a:r>
              <a:rPr lang="en-GB" sz="1800" dirty="0"/>
              <a:t> INNOVATION</a:t>
            </a:r>
          </a:p>
        </p:txBody>
      </p:sp>
    </p:spTree>
    <p:extLst>
      <p:ext uri="{BB962C8B-B14F-4D97-AF65-F5344CB8AC3E}">
        <p14:creationId xmlns:p14="http://schemas.microsoft.com/office/powerpoint/2010/main" val="1584906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F9497F7-82C6-0AF3-FAD0-86FDD4E8CDFC}"/>
              </a:ext>
            </a:extLst>
          </p:cNvPr>
          <p:cNvSpPr>
            <a:spLocks noGrp="1"/>
          </p:cNvSpPr>
          <p:nvPr>
            <p:ph type="sldNum" sz="quarter" idx="4"/>
          </p:nvPr>
        </p:nvSpPr>
        <p:spPr>
          <a:xfrm>
            <a:off x="11738339" y="6374059"/>
            <a:ext cx="445191" cy="365125"/>
          </a:xfrm>
        </p:spPr>
        <p:txBody>
          <a:bodyPr/>
          <a:lstStyle/>
          <a:p>
            <a:pPr defTabSz="914377"/>
            <a:fld id="{BD8650C1-FE00-47B0-973D-77306D8B837F}" type="slidenum">
              <a:rPr lang="en-US">
                <a:solidFill>
                  <a:srgbClr val="4B3C3C"/>
                </a:solidFill>
                <a:latin typeface="Barlow Condensed ExtraBold"/>
              </a:rPr>
              <a:pPr defTabSz="914377"/>
              <a:t>10</a:t>
            </a:fld>
            <a:endParaRPr lang="en-US">
              <a:solidFill>
                <a:srgbClr val="4B3C3C"/>
              </a:solidFill>
              <a:latin typeface="Barlow Condensed ExtraBold"/>
            </a:endParaRPr>
          </a:p>
        </p:txBody>
      </p:sp>
      <p:sp>
        <p:nvSpPr>
          <p:cNvPr id="5" name="Titre 4">
            <a:extLst>
              <a:ext uri="{FF2B5EF4-FFF2-40B4-BE49-F238E27FC236}">
                <a16:creationId xmlns:a16="http://schemas.microsoft.com/office/drawing/2014/main" id="{4E8DA21B-6A5B-69B1-F103-66165DDB07C0}"/>
              </a:ext>
            </a:extLst>
          </p:cNvPr>
          <p:cNvSpPr>
            <a:spLocks noGrp="1"/>
          </p:cNvSpPr>
          <p:nvPr>
            <p:ph type="title"/>
          </p:nvPr>
        </p:nvSpPr>
        <p:spPr>
          <a:xfrm>
            <a:off x="-759941" y="330475"/>
            <a:ext cx="6747277" cy="701124"/>
          </a:xfrm>
        </p:spPr>
        <p:txBody>
          <a:bodyPr>
            <a:noAutofit/>
          </a:bodyPr>
          <a:lstStyle/>
          <a:p>
            <a:r>
              <a:rPr lang="en-GB" sz="3600" cap="none" dirty="0"/>
              <a:t>LE FINANCEMENT COURT TERME</a:t>
            </a:r>
          </a:p>
        </p:txBody>
      </p:sp>
      <p:sp>
        <p:nvSpPr>
          <p:cNvPr id="2" name="Espace réservé du contenu 13">
            <a:extLst>
              <a:ext uri="{FF2B5EF4-FFF2-40B4-BE49-F238E27FC236}">
                <a16:creationId xmlns:a16="http://schemas.microsoft.com/office/drawing/2014/main" id="{8E558E1E-12D9-63A1-4714-CD8B79189836}"/>
              </a:ext>
            </a:extLst>
          </p:cNvPr>
          <p:cNvSpPr>
            <a:spLocks noGrp="1"/>
          </p:cNvSpPr>
          <p:nvPr>
            <p:ph idx="1"/>
          </p:nvPr>
        </p:nvSpPr>
        <p:spPr>
          <a:xfrm>
            <a:off x="98613" y="1031599"/>
            <a:ext cx="5570668" cy="5388032"/>
          </a:xfrm>
        </p:spPr>
        <p:txBody>
          <a:bodyPr>
            <a:normAutofit/>
          </a:bodyPr>
          <a:lstStyle/>
          <a:p>
            <a:pPr algn="just"/>
            <a:r>
              <a:rPr lang="fr-FR" sz="2533" dirty="0"/>
              <a:t>Financement domestique - avance+</a:t>
            </a:r>
          </a:p>
          <a:p>
            <a:pPr lvl="2" algn="just"/>
            <a:r>
              <a:rPr lang="fr-FR" sz="1200" dirty="0">
                <a:solidFill>
                  <a:srgbClr val="5E5737"/>
                </a:solidFill>
              </a:rPr>
              <a:t>L’Avance+ répond au besoin de trésorerie lié aux délais de règlement des acheteurs par la mobilisation de créances commerciales liées aux commandes et marchés des acheteurs publics et privés agréés par Bpifrance.</a:t>
            </a:r>
          </a:p>
          <a:p>
            <a:pPr lvl="2" algn="just"/>
            <a:endParaRPr lang="fr-FR" sz="1200" dirty="0">
              <a:solidFill>
                <a:srgbClr val="5E5737"/>
              </a:solidFill>
            </a:endParaRPr>
          </a:p>
          <a:p>
            <a:pPr lvl="2" algn="just"/>
            <a:r>
              <a:rPr lang="fr-FR" sz="1200" dirty="0">
                <a:solidFill>
                  <a:srgbClr val="5E5737"/>
                </a:solidFill>
              </a:rPr>
              <a:t>Toutes les entreprises sont éligibles sous réserve d’étude et d’acceptation du dossier par Bpifrance.</a:t>
            </a:r>
          </a:p>
          <a:p>
            <a:pPr lvl="2" algn="just"/>
            <a:endParaRPr lang="fr-FR" sz="1200" dirty="0">
              <a:solidFill>
                <a:srgbClr val="5E5737"/>
              </a:solidFill>
            </a:endParaRPr>
          </a:p>
          <a:p>
            <a:pPr lvl="3" algn="just"/>
            <a:r>
              <a:rPr lang="fr-FR" sz="1200" dirty="0">
                <a:solidFill>
                  <a:srgbClr val="5E5737"/>
                </a:solidFill>
              </a:rPr>
              <a:t>Crédit confirmé sur 12 mois</a:t>
            </a:r>
          </a:p>
          <a:p>
            <a:pPr lvl="3" algn="just"/>
            <a:r>
              <a:rPr lang="fr-FR" sz="1200" dirty="0">
                <a:solidFill>
                  <a:srgbClr val="5E5737"/>
                </a:solidFill>
              </a:rPr>
              <a:t>Cessions des marchés et des factures notifiés aux acheteurs</a:t>
            </a:r>
          </a:p>
          <a:p>
            <a:pPr lvl="3" algn="just"/>
            <a:r>
              <a:rPr lang="fr-FR" sz="1200" dirty="0">
                <a:solidFill>
                  <a:srgbClr val="5E5737"/>
                </a:solidFill>
              </a:rPr>
              <a:t>Cession ligne à ligne ou en global des factures avec identifications des acheteurs </a:t>
            </a:r>
          </a:p>
          <a:p>
            <a:pPr lvl="3" algn="just"/>
            <a:r>
              <a:rPr lang="fr-FR" sz="1200" dirty="0">
                <a:solidFill>
                  <a:srgbClr val="5E5737"/>
                </a:solidFill>
              </a:rPr>
              <a:t>Financement jusqu’à 100% des factures TTC</a:t>
            </a:r>
          </a:p>
          <a:p>
            <a:pPr marL="7937" lvl="3" indent="0" algn="just">
              <a:buNone/>
            </a:pPr>
            <a:endParaRPr lang="fr-FR" sz="1400" dirty="0">
              <a:solidFill>
                <a:srgbClr val="5E5737"/>
              </a:solidFill>
            </a:endParaRPr>
          </a:p>
          <a:p>
            <a:pPr lvl="2" algn="just"/>
            <a:endParaRPr lang="fr-FR" sz="1400" dirty="0"/>
          </a:p>
          <a:p>
            <a:pPr algn="just"/>
            <a:endParaRPr lang="fr-FR" sz="2800" dirty="0"/>
          </a:p>
        </p:txBody>
      </p:sp>
      <p:pic>
        <p:nvPicPr>
          <p:cNvPr id="3" name="Image 2">
            <a:extLst>
              <a:ext uri="{FF2B5EF4-FFF2-40B4-BE49-F238E27FC236}">
                <a16:creationId xmlns:a16="http://schemas.microsoft.com/office/drawing/2014/main" id="{C69E5F8E-72A6-264A-B734-FD848F130B38}"/>
              </a:ext>
            </a:extLst>
          </p:cNvPr>
          <p:cNvPicPr>
            <a:picLocks noChangeAspect="1"/>
          </p:cNvPicPr>
          <p:nvPr/>
        </p:nvPicPr>
        <p:blipFill rotWithShape="1">
          <a:blip r:embed="rId3"/>
          <a:srcRect b="3250"/>
          <a:stretch/>
        </p:blipFill>
        <p:spPr>
          <a:xfrm>
            <a:off x="568036" y="4211114"/>
            <a:ext cx="3918613" cy="1635188"/>
          </a:xfrm>
          <a:prstGeom prst="rect">
            <a:avLst/>
          </a:prstGeom>
        </p:spPr>
      </p:pic>
      <p:sp>
        <p:nvSpPr>
          <p:cNvPr id="6" name="Espace réservé du contenu 13">
            <a:extLst>
              <a:ext uri="{FF2B5EF4-FFF2-40B4-BE49-F238E27FC236}">
                <a16:creationId xmlns:a16="http://schemas.microsoft.com/office/drawing/2014/main" id="{66BE7E77-CDBD-3D25-3864-0E582C2D4F1D}"/>
              </a:ext>
            </a:extLst>
          </p:cNvPr>
          <p:cNvSpPr txBox="1">
            <a:spLocks/>
          </p:cNvSpPr>
          <p:nvPr/>
        </p:nvSpPr>
        <p:spPr>
          <a:xfrm>
            <a:off x="6264757" y="1032456"/>
            <a:ext cx="5766780" cy="5413808"/>
          </a:xfrm>
          <a:prstGeom prst="rect">
            <a:avLst/>
          </a:prstGeom>
        </p:spPr>
        <p:txBody>
          <a:bodyPr vert="horz" lIns="121920" tIns="60960" rIns="121920" bIns="60960" rtlCol="0">
            <a:normAutofit/>
          </a:bodyPr>
          <a:lstStyle>
            <a:lvl1pPr marL="0" indent="0" algn="l" defTabSz="685800" rtl="0" eaLnBrk="1" latinLnBrk="0" hangingPunct="1">
              <a:lnSpc>
                <a:spcPct val="100000"/>
              </a:lnSpc>
              <a:spcBef>
                <a:spcPts val="0"/>
              </a:spcBef>
              <a:spcAft>
                <a:spcPts val="900"/>
              </a:spcAft>
              <a:buFontTx/>
              <a:buNone/>
              <a:defRPr sz="2250" kern="1200" cap="all" baseline="0">
                <a:solidFill>
                  <a:schemeClr val="bg2"/>
                </a:solidFill>
                <a:latin typeface="+mj-lt"/>
                <a:ea typeface="+mn-ea"/>
                <a:cs typeface="+mn-cs"/>
              </a:defRPr>
            </a:lvl1pPr>
            <a:lvl2pPr marL="5954" indent="0" algn="l" defTabSz="685800" rtl="0" eaLnBrk="1" latinLnBrk="0" hangingPunct="1">
              <a:lnSpc>
                <a:spcPct val="100000"/>
              </a:lnSpc>
              <a:spcBef>
                <a:spcPts val="375"/>
              </a:spcBef>
              <a:buFontTx/>
              <a:buNone/>
              <a:tabLst/>
              <a:defRPr sz="1200" b="1" kern="1200">
                <a:solidFill>
                  <a:schemeClr val="tx1"/>
                </a:solidFill>
                <a:latin typeface="+mn-lt"/>
                <a:ea typeface="+mn-ea"/>
                <a:cs typeface="+mn-cs"/>
              </a:defRPr>
            </a:lvl2pPr>
            <a:lvl3pPr marL="5954" indent="0" algn="l" defTabSz="685800" rtl="0" eaLnBrk="1" latinLnBrk="0" hangingPunct="1">
              <a:lnSpc>
                <a:spcPct val="100000"/>
              </a:lnSpc>
              <a:spcBef>
                <a:spcPts val="375"/>
              </a:spcBef>
              <a:buFontTx/>
              <a:buNone/>
              <a:tabLst/>
              <a:defRPr sz="1200" kern="1200">
                <a:solidFill>
                  <a:schemeClr val="tx1"/>
                </a:solidFill>
                <a:latin typeface="+mn-lt"/>
                <a:ea typeface="+mn-ea"/>
                <a:cs typeface="+mn-cs"/>
              </a:defRPr>
            </a:lvl3pPr>
            <a:lvl4pPr marL="138113" indent="-132160" algn="l" defTabSz="685800" rtl="0" eaLnBrk="1" latinLnBrk="0" hangingPunct="1">
              <a:lnSpc>
                <a:spcPct val="100000"/>
              </a:lnSpc>
              <a:spcBef>
                <a:spcPts val="150"/>
              </a:spcBef>
              <a:buClr>
                <a:schemeClr val="tx2"/>
              </a:buClr>
              <a:buFontTx/>
              <a:buBlip>
                <a:blip r:embed="rId4"/>
              </a:buBlip>
              <a:tabLst/>
              <a:defRPr sz="1200" kern="1200">
                <a:solidFill>
                  <a:schemeClr val="tx1"/>
                </a:solidFill>
                <a:latin typeface="+mn-lt"/>
                <a:ea typeface="+mn-ea"/>
                <a:cs typeface="+mn-cs"/>
              </a:defRPr>
            </a:lvl4pPr>
            <a:lvl5pPr marL="270272" indent="-132160" algn="l" defTabSz="685800" rtl="0" eaLnBrk="1" latinLnBrk="0" hangingPunct="1">
              <a:lnSpc>
                <a:spcPct val="100000"/>
              </a:lnSpc>
              <a:spcBef>
                <a:spcPts val="150"/>
              </a:spcBef>
              <a:buClr>
                <a:schemeClr val="bg2"/>
              </a:buClr>
              <a:buFont typeface="Arial" panose="020B0604020202020204" pitchFamily="34" charset="0"/>
              <a:buChar char="•"/>
              <a:tabLst/>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fr-FR" sz="2533" dirty="0"/>
              <a:t>Financement export - avance+ export</a:t>
            </a:r>
          </a:p>
          <a:p>
            <a:pPr lvl="2" algn="just"/>
            <a:r>
              <a:rPr lang="fr-FR" dirty="0">
                <a:solidFill>
                  <a:srgbClr val="5E5737"/>
                </a:solidFill>
              </a:rPr>
              <a:t>L’Avance+ Export répond au besoin de trésorerie lié aux délais de règlement des acheteurs étrangers par la mobilisation de créances commerciales nées à l’étranger liées aux commandes et marchés des acheteurs publics et privés agréés par Bpifrance.</a:t>
            </a:r>
          </a:p>
          <a:p>
            <a:pPr lvl="2" algn="just"/>
            <a:endParaRPr lang="fr-FR" dirty="0">
              <a:solidFill>
                <a:srgbClr val="5E5737"/>
              </a:solidFill>
            </a:endParaRPr>
          </a:p>
          <a:p>
            <a:pPr lvl="2" algn="just"/>
            <a:r>
              <a:rPr lang="fr-FR" dirty="0">
                <a:solidFill>
                  <a:srgbClr val="5E5737"/>
                </a:solidFill>
              </a:rPr>
              <a:t>Les PME, ETI et GE sont éligibles sous réserve d’étude et d’acceptation du dossier par Bpifrance.</a:t>
            </a:r>
          </a:p>
          <a:p>
            <a:pPr lvl="2" algn="just"/>
            <a:endParaRPr lang="fr-FR" dirty="0">
              <a:solidFill>
                <a:srgbClr val="5E5737"/>
              </a:solidFill>
            </a:endParaRPr>
          </a:p>
          <a:p>
            <a:pPr lvl="3" algn="just"/>
            <a:r>
              <a:rPr lang="fr-FR" dirty="0">
                <a:solidFill>
                  <a:srgbClr val="5E5737"/>
                </a:solidFill>
              </a:rPr>
              <a:t>Crédit confirmé sur 12 mois</a:t>
            </a:r>
          </a:p>
          <a:p>
            <a:pPr lvl="3" algn="just"/>
            <a:r>
              <a:rPr lang="fr-FR" dirty="0">
                <a:solidFill>
                  <a:srgbClr val="5E5737"/>
                </a:solidFill>
              </a:rPr>
              <a:t>Les acheteurs étrangers doivent faire l’objet d’une couverture par un assureur-crédit </a:t>
            </a:r>
          </a:p>
          <a:p>
            <a:pPr lvl="3" algn="just"/>
            <a:r>
              <a:rPr lang="fr-FR" dirty="0">
                <a:solidFill>
                  <a:srgbClr val="5E5737"/>
                </a:solidFill>
              </a:rPr>
              <a:t>Le bénéfice de l’assurance-crédit sera délégué à Bpifrance</a:t>
            </a:r>
          </a:p>
          <a:p>
            <a:pPr lvl="3" algn="just"/>
            <a:r>
              <a:rPr lang="fr-FR" dirty="0">
                <a:solidFill>
                  <a:srgbClr val="5E5737"/>
                </a:solidFill>
              </a:rPr>
              <a:t>Créances uniquement en €uros</a:t>
            </a:r>
          </a:p>
          <a:p>
            <a:pPr lvl="3" algn="just"/>
            <a:r>
              <a:rPr lang="fr-FR" dirty="0">
                <a:solidFill>
                  <a:srgbClr val="5E5737"/>
                </a:solidFill>
              </a:rPr>
              <a:t>Cession ligne à ligne des factures avec identifications des acheteurs </a:t>
            </a:r>
          </a:p>
          <a:p>
            <a:pPr lvl="3" algn="just"/>
            <a:r>
              <a:rPr lang="fr-FR" dirty="0">
                <a:solidFill>
                  <a:srgbClr val="5E5737"/>
                </a:solidFill>
              </a:rPr>
              <a:t>Financement jusqu’à 100% des factures dans la limite de la couverture de l’assureur crédit</a:t>
            </a:r>
          </a:p>
          <a:p>
            <a:pPr marL="7937" lvl="3" indent="0" algn="just">
              <a:buNone/>
            </a:pPr>
            <a:endParaRPr lang="fr-FR" dirty="0">
              <a:solidFill>
                <a:srgbClr val="5E5737"/>
              </a:solidFill>
            </a:endParaRPr>
          </a:p>
          <a:p>
            <a:pPr lvl="2" algn="just"/>
            <a:endParaRPr lang="fr-FR" sz="1400" dirty="0"/>
          </a:p>
          <a:p>
            <a:pPr algn="just"/>
            <a:endParaRPr lang="fr-FR" sz="2800" dirty="0"/>
          </a:p>
        </p:txBody>
      </p:sp>
      <p:pic>
        <p:nvPicPr>
          <p:cNvPr id="7" name="Image 6">
            <a:extLst>
              <a:ext uri="{FF2B5EF4-FFF2-40B4-BE49-F238E27FC236}">
                <a16:creationId xmlns:a16="http://schemas.microsoft.com/office/drawing/2014/main" id="{7DF5D58B-26F1-916F-982E-FC2F48781142}"/>
              </a:ext>
            </a:extLst>
          </p:cNvPr>
          <p:cNvPicPr>
            <a:picLocks noChangeAspect="1"/>
          </p:cNvPicPr>
          <p:nvPr/>
        </p:nvPicPr>
        <p:blipFill>
          <a:blip r:embed="rId5"/>
          <a:stretch>
            <a:fillRect/>
          </a:stretch>
        </p:blipFill>
        <p:spPr>
          <a:xfrm>
            <a:off x="7019549" y="5143974"/>
            <a:ext cx="3780531" cy="1714025"/>
          </a:xfrm>
          <a:prstGeom prst="rect">
            <a:avLst/>
          </a:prstGeom>
        </p:spPr>
      </p:pic>
    </p:spTree>
    <p:extLst>
      <p:ext uri="{BB962C8B-B14F-4D97-AF65-F5344CB8AC3E}">
        <p14:creationId xmlns:p14="http://schemas.microsoft.com/office/powerpoint/2010/main" val="2000451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416B4-1596-6AE8-B05C-A510F4E5EBA5}"/>
            </a:ext>
          </a:extLst>
        </p:cNvPr>
        <p:cNvGrpSpPr/>
        <p:nvPr/>
      </p:nvGrpSpPr>
      <p:grpSpPr>
        <a:xfrm>
          <a:off x="0" y="0"/>
          <a:ext cx="0" cy="0"/>
          <a:chOff x="0" y="0"/>
          <a:chExt cx="0" cy="0"/>
        </a:xfrm>
      </p:grpSpPr>
      <p:sp>
        <p:nvSpPr>
          <p:cNvPr id="6" name="Titre 5">
            <a:extLst>
              <a:ext uri="{FF2B5EF4-FFF2-40B4-BE49-F238E27FC236}">
                <a16:creationId xmlns:a16="http://schemas.microsoft.com/office/drawing/2014/main" id="{6DB048EC-3840-D2B7-8212-2C55FD13AD00}"/>
              </a:ext>
            </a:extLst>
          </p:cNvPr>
          <p:cNvSpPr>
            <a:spLocks noGrp="1"/>
          </p:cNvSpPr>
          <p:nvPr>
            <p:ph type="title"/>
          </p:nvPr>
        </p:nvSpPr>
        <p:spPr>
          <a:xfrm>
            <a:off x="5964365" y="2378735"/>
            <a:ext cx="6004591" cy="1560251"/>
          </a:xfrm>
        </p:spPr>
        <p:txBody>
          <a:bodyPr/>
          <a:lstStyle/>
          <a:p>
            <a:r>
              <a:rPr lang="en-GB" dirty="0"/>
              <a:t>FINANCER Son </a:t>
            </a:r>
            <a:r>
              <a:rPr lang="en-GB" dirty="0" err="1"/>
              <a:t>entreprise</a:t>
            </a:r>
            <a:r>
              <a:rPr lang="en-GB" dirty="0"/>
              <a:t> </a:t>
            </a:r>
            <a:r>
              <a:rPr lang="en-GB" dirty="0" err="1"/>
              <a:t>innovante</a:t>
            </a:r>
            <a:endParaRPr lang="en-GB" dirty="0"/>
          </a:p>
        </p:txBody>
      </p:sp>
      <p:sp>
        <p:nvSpPr>
          <p:cNvPr id="5" name="Espace réservé du texte 4">
            <a:extLst>
              <a:ext uri="{FF2B5EF4-FFF2-40B4-BE49-F238E27FC236}">
                <a16:creationId xmlns:a16="http://schemas.microsoft.com/office/drawing/2014/main" id="{947BAF72-33A1-0989-AFB0-4CB85F51B6D8}"/>
              </a:ext>
            </a:extLst>
          </p:cNvPr>
          <p:cNvSpPr>
            <a:spLocks noGrp="1"/>
          </p:cNvSpPr>
          <p:nvPr>
            <p:ph type="body" sz="quarter" idx="10"/>
          </p:nvPr>
        </p:nvSpPr>
        <p:spPr/>
        <p:txBody>
          <a:bodyPr/>
          <a:lstStyle/>
          <a:p>
            <a:r>
              <a:rPr lang="en-GB" dirty="0"/>
              <a:t>3</a:t>
            </a:r>
          </a:p>
        </p:txBody>
      </p:sp>
      <p:sp>
        <p:nvSpPr>
          <p:cNvPr id="10" name="Espace réservé du numéro de diapositive 9">
            <a:extLst>
              <a:ext uri="{FF2B5EF4-FFF2-40B4-BE49-F238E27FC236}">
                <a16:creationId xmlns:a16="http://schemas.microsoft.com/office/drawing/2014/main" id="{AAD8ECF2-4651-B011-7BE6-52570CE7D7C5}"/>
              </a:ext>
            </a:extLst>
          </p:cNvPr>
          <p:cNvSpPr>
            <a:spLocks noGrp="1"/>
          </p:cNvSpPr>
          <p:nvPr>
            <p:ph type="sldNum" sz="quarter" idx="4"/>
          </p:nvPr>
        </p:nvSpPr>
        <p:spPr>
          <a:xfrm>
            <a:off x="11745913" y="6389688"/>
            <a:ext cx="446087" cy="365125"/>
          </a:xfrm>
        </p:spPr>
        <p:txBody>
          <a:bodyPr/>
          <a:lstStyle/>
          <a:p>
            <a:fld id="{BD8650C1-FE00-47B0-973D-77306D8B837F}" type="slidenum">
              <a:rPr lang="en-US" smtClean="0"/>
              <a:t>11</a:t>
            </a:fld>
            <a:endParaRPr lang="en-US"/>
          </a:p>
        </p:txBody>
      </p:sp>
    </p:spTree>
    <p:extLst>
      <p:ext uri="{BB962C8B-B14F-4D97-AF65-F5344CB8AC3E}">
        <p14:creationId xmlns:p14="http://schemas.microsoft.com/office/powerpoint/2010/main" val="2702926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2" descr="Marine Pequignot">
            <a:extLst>
              <a:ext uri="{FF2B5EF4-FFF2-40B4-BE49-F238E27FC236}">
                <a16:creationId xmlns:a16="http://schemas.microsoft.com/office/drawing/2014/main" id="{573CE530-F8FA-1958-DD0E-A53D9B3EE5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022" y="4863910"/>
            <a:ext cx="702000" cy="702000"/>
          </a:xfrm>
          <a:prstGeom prst="flowChartConnector">
            <a:avLst/>
          </a:prstGeom>
          <a:noFill/>
          <a:ln w="19050">
            <a:solidFill>
              <a:schemeClr val="accent2"/>
            </a:solidFill>
          </a:ln>
          <a:extLst>
            <a:ext uri="{909E8E84-426E-40DD-AFC4-6F175D3DCCD1}">
              <a14:hiddenFill xmlns:a14="http://schemas.microsoft.com/office/drawing/2010/main">
                <a:solidFill>
                  <a:srgbClr val="FFFFFF"/>
                </a:solidFill>
              </a14:hiddenFill>
            </a:ext>
          </a:extLst>
        </p:spPr>
      </p:pic>
      <p:pic>
        <p:nvPicPr>
          <p:cNvPr id="55" name="Image 54">
            <a:extLst>
              <a:ext uri="{FF2B5EF4-FFF2-40B4-BE49-F238E27FC236}">
                <a16:creationId xmlns:a16="http://schemas.microsoft.com/office/drawing/2014/main" id="{7AE3B9BE-F29B-E84A-81DB-1F72A412112C}"/>
              </a:ext>
            </a:extLst>
          </p:cNvPr>
          <p:cNvPicPr>
            <a:picLocks noChangeAspect="1"/>
          </p:cNvPicPr>
          <p:nvPr/>
        </p:nvPicPr>
        <p:blipFill>
          <a:blip r:embed="rId3"/>
          <a:stretch>
            <a:fillRect/>
          </a:stretch>
        </p:blipFill>
        <p:spPr>
          <a:xfrm>
            <a:off x="1812022" y="3675629"/>
            <a:ext cx="702000" cy="702000"/>
          </a:xfrm>
          <a:prstGeom prst="flowChartConnector">
            <a:avLst/>
          </a:prstGeom>
          <a:noFill/>
          <a:ln w="19050">
            <a:solidFill>
              <a:schemeClr val="accent2"/>
            </a:solidFill>
          </a:ln>
        </p:spPr>
      </p:pic>
      <p:sp>
        <p:nvSpPr>
          <p:cNvPr id="3" name="Titre 2">
            <a:extLst>
              <a:ext uri="{FF2B5EF4-FFF2-40B4-BE49-F238E27FC236}">
                <a16:creationId xmlns:a16="http://schemas.microsoft.com/office/drawing/2014/main" id="{45F1506D-4D13-CF5F-AC07-137EAB2C17BA}"/>
              </a:ext>
            </a:extLst>
          </p:cNvPr>
          <p:cNvSpPr>
            <a:spLocks noGrp="1"/>
          </p:cNvSpPr>
          <p:nvPr>
            <p:ph type="title"/>
          </p:nvPr>
        </p:nvSpPr>
        <p:spPr>
          <a:xfrm>
            <a:off x="-767257" y="330475"/>
            <a:ext cx="4286752" cy="701123"/>
          </a:xfrm>
        </p:spPr>
        <p:txBody>
          <a:bodyPr/>
          <a:lstStyle/>
          <a:p>
            <a:r>
              <a:rPr lang="fr-FR" dirty="0"/>
              <a:t>Innovation 91/93</a:t>
            </a:r>
          </a:p>
        </p:txBody>
      </p:sp>
      <p:sp>
        <p:nvSpPr>
          <p:cNvPr id="4" name="Espace réservé du numéro de diapositive 3">
            <a:extLst>
              <a:ext uri="{FF2B5EF4-FFF2-40B4-BE49-F238E27FC236}">
                <a16:creationId xmlns:a16="http://schemas.microsoft.com/office/drawing/2014/main" id="{8F219818-700B-8E0F-0173-63F7077FA494}"/>
              </a:ext>
            </a:extLst>
          </p:cNvPr>
          <p:cNvSpPr>
            <a:spLocks noGrp="1"/>
          </p:cNvSpPr>
          <p:nvPr>
            <p:ph type="sldNum" sz="quarter" idx="4"/>
          </p:nvPr>
        </p:nvSpPr>
        <p:spPr/>
        <p:txBody>
          <a:bodyPr/>
          <a:lstStyle/>
          <a:p>
            <a:fld id="{BD8650C1-FE00-47B0-973D-77306D8B837F}" type="slidenum">
              <a:rPr lang="en-US" smtClean="0"/>
              <a:pPr/>
              <a:t>12</a:t>
            </a:fld>
            <a:endParaRPr lang="en-US"/>
          </a:p>
        </p:txBody>
      </p:sp>
      <p:grpSp>
        <p:nvGrpSpPr>
          <p:cNvPr id="5" name="Groupe 4">
            <a:extLst>
              <a:ext uri="{FF2B5EF4-FFF2-40B4-BE49-F238E27FC236}">
                <a16:creationId xmlns:a16="http://schemas.microsoft.com/office/drawing/2014/main" id="{36AAB45F-42BD-A2EE-16D4-8E921CC4E0C6}"/>
              </a:ext>
            </a:extLst>
          </p:cNvPr>
          <p:cNvGrpSpPr/>
          <p:nvPr/>
        </p:nvGrpSpPr>
        <p:grpSpPr>
          <a:xfrm>
            <a:off x="7793252" y="1287163"/>
            <a:ext cx="1491463" cy="1052176"/>
            <a:chOff x="5486749" y="2698393"/>
            <a:chExt cx="1491463" cy="1052176"/>
          </a:xfrm>
        </p:grpSpPr>
        <p:pic>
          <p:nvPicPr>
            <p:cNvPr id="6" name="Image 5" descr="Une image contenant personne, mur, intérieur, homme&#10;&#10;Description générée automatiquement">
              <a:extLst>
                <a:ext uri="{FF2B5EF4-FFF2-40B4-BE49-F238E27FC236}">
                  <a16:creationId xmlns:a16="http://schemas.microsoft.com/office/drawing/2014/main" id="{00877588-F644-D342-6C8D-31F2CDA5F4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1480" y="2698393"/>
              <a:ext cx="702000" cy="702000"/>
            </a:xfrm>
            <a:prstGeom prst="ellipse">
              <a:avLst/>
            </a:prstGeom>
            <a:ln w="28575">
              <a:solidFill>
                <a:srgbClr val="786E64"/>
              </a:solidFill>
            </a:ln>
            <a:effectLst/>
          </p:spPr>
        </p:pic>
        <p:sp>
          <p:nvSpPr>
            <p:cNvPr id="7" name="Rectangle 6">
              <a:extLst>
                <a:ext uri="{FF2B5EF4-FFF2-40B4-BE49-F238E27FC236}">
                  <a16:creationId xmlns:a16="http://schemas.microsoft.com/office/drawing/2014/main" id="{2F8B350E-1DED-9210-BC25-682A4FFDC7A0}"/>
                </a:ext>
              </a:extLst>
            </p:cNvPr>
            <p:cNvSpPr/>
            <p:nvPr/>
          </p:nvSpPr>
          <p:spPr>
            <a:xfrm>
              <a:off x="5486749" y="3404320"/>
              <a:ext cx="1491463" cy="346249"/>
            </a:xfrm>
            <a:prstGeom prst="rect">
              <a:avLst/>
            </a:prstGeom>
          </p:spPr>
          <p:txBody>
            <a:bodyPr wrap="square">
              <a:spAutoFit/>
            </a:bodyPr>
            <a:lstStyle/>
            <a:p>
              <a:pPr algn="ctr" defTabSz="685800">
                <a:defRPr/>
              </a:pPr>
              <a:r>
                <a:rPr lang="fr-FR" sz="825" b="1" dirty="0">
                  <a:solidFill>
                    <a:srgbClr val="5E514D"/>
                  </a:solidFill>
                  <a:latin typeface="Arial" panose="020B0604020202020204" pitchFamily="34" charset="0"/>
                  <a:cs typeface="Arial" panose="020B0604020202020204" pitchFamily="34" charset="0"/>
                </a:rPr>
                <a:t>Isabelle CORDIER </a:t>
              </a:r>
            </a:p>
            <a:p>
              <a:pPr algn="ctr" defTabSz="685800">
                <a:defRPr/>
              </a:pPr>
              <a:r>
                <a:rPr lang="fr-FR" sz="825" dirty="0">
                  <a:solidFill>
                    <a:srgbClr val="5E514D"/>
                  </a:solidFill>
                  <a:latin typeface="Arial" panose="020B0604020202020204" pitchFamily="34" charset="0"/>
                  <a:cs typeface="Arial" panose="020B0604020202020204" pitchFamily="34" charset="0"/>
                </a:rPr>
                <a:t>Assistante</a:t>
              </a:r>
            </a:p>
          </p:txBody>
        </p:sp>
      </p:grpSp>
      <p:grpSp>
        <p:nvGrpSpPr>
          <p:cNvPr id="8" name="Groupe 7">
            <a:extLst>
              <a:ext uri="{FF2B5EF4-FFF2-40B4-BE49-F238E27FC236}">
                <a16:creationId xmlns:a16="http://schemas.microsoft.com/office/drawing/2014/main" id="{7C684D2A-14D5-2A5C-D00A-F9EB87F73DBE}"/>
              </a:ext>
            </a:extLst>
          </p:cNvPr>
          <p:cNvGrpSpPr/>
          <p:nvPr/>
        </p:nvGrpSpPr>
        <p:grpSpPr>
          <a:xfrm>
            <a:off x="2907285" y="1287163"/>
            <a:ext cx="1389110" cy="1254724"/>
            <a:chOff x="2422344" y="1254371"/>
            <a:chExt cx="1389110" cy="1254724"/>
          </a:xfrm>
        </p:grpSpPr>
        <p:sp>
          <p:nvSpPr>
            <p:cNvPr id="9" name="Rectangle 8">
              <a:extLst>
                <a:ext uri="{FF2B5EF4-FFF2-40B4-BE49-F238E27FC236}">
                  <a16:creationId xmlns:a16="http://schemas.microsoft.com/office/drawing/2014/main" id="{EDA25F89-21BB-8B8B-5975-0EC3B520E7F8}"/>
                </a:ext>
              </a:extLst>
            </p:cNvPr>
            <p:cNvSpPr/>
            <p:nvPr/>
          </p:nvSpPr>
          <p:spPr>
            <a:xfrm>
              <a:off x="2422344" y="2162846"/>
              <a:ext cx="1389110" cy="346249"/>
            </a:xfrm>
            <a:prstGeom prst="rect">
              <a:avLst/>
            </a:prstGeom>
          </p:spPr>
          <p:txBody>
            <a:bodyPr wrap="square">
              <a:spAutoFit/>
            </a:bodyPr>
            <a:lstStyle/>
            <a:p>
              <a:pPr algn="ctr" defTabSz="685800">
                <a:defRPr/>
              </a:pPr>
              <a:r>
                <a:rPr lang="fr-FR" sz="825" b="1" dirty="0">
                  <a:solidFill>
                    <a:srgbClr val="5E514D"/>
                  </a:solidFill>
                  <a:latin typeface="Arial" panose="020B0604020202020204" pitchFamily="34" charset="0"/>
                  <a:cs typeface="Arial" panose="020B0604020202020204" pitchFamily="34" charset="0"/>
                </a:rPr>
                <a:t>Manon BONHOMME</a:t>
              </a:r>
            </a:p>
            <a:p>
              <a:pPr algn="ctr" defTabSz="685800">
                <a:defRPr/>
              </a:pPr>
              <a:r>
                <a:rPr lang="fr-FR" sz="825" dirty="0">
                  <a:solidFill>
                    <a:srgbClr val="5E514D"/>
                  </a:solidFill>
                  <a:latin typeface="Arial" panose="020B0604020202020204" pitchFamily="34" charset="0"/>
                  <a:cs typeface="Arial" panose="020B0604020202020204" pitchFamily="34" charset="0"/>
                </a:rPr>
                <a:t>Responsable Innovation</a:t>
              </a:r>
            </a:p>
          </p:txBody>
        </p:sp>
        <p:sp>
          <p:nvSpPr>
            <p:cNvPr id="10" name="Ellipse 9">
              <a:extLst>
                <a:ext uri="{FF2B5EF4-FFF2-40B4-BE49-F238E27FC236}">
                  <a16:creationId xmlns:a16="http://schemas.microsoft.com/office/drawing/2014/main" id="{48D4FBE4-C0C4-BACF-56A7-EF40723E7465}"/>
                </a:ext>
              </a:extLst>
            </p:cNvPr>
            <p:cNvSpPr/>
            <p:nvPr/>
          </p:nvSpPr>
          <p:spPr>
            <a:xfrm>
              <a:off x="2666899" y="1254371"/>
              <a:ext cx="900000" cy="900000"/>
            </a:xfrm>
            <a:prstGeom prst="ellipse">
              <a:avLst/>
            </a:prstGeom>
            <a:blipFill>
              <a:blip r:embed="rId5" cstate="print">
                <a:extLst>
                  <a:ext uri="{28A0092B-C50C-407E-A947-70E740481C1C}">
                    <a14:useLocalDpi xmlns:a14="http://schemas.microsoft.com/office/drawing/2010/main" val="0"/>
                  </a:ext>
                </a:extLst>
              </a:blip>
              <a:srcRect/>
              <a:stretch>
                <a:fillRect/>
              </a:stretch>
            </a:blipFill>
            <a:ln w="19050">
              <a:solidFill>
                <a:schemeClr val="accent5"/>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defTabSz="685800"/>
              <a:endParaRPr lang="fr-FR" sz="1350" dirty="0">
                <a:solidFill>
                  <a:srgbClr val="FFFFFF">
                    <a:hueOff val="0"/>
                    <a:satOff val="0"/>
                    <a:lumOff val="0"/>
                    <a:alphaOff val="0"/>
                  </a:srgbClr>
                </a:solidFill>
                <a:latin typeface="Calibri"/>
              </a:endParaRPr>
            </a:p>
          </p:txBody>
        </p:sp>
      </p:grpSp>
      <p:sp>
        <p:nvSpPr>
          <p:cNvPr id="13" name="Ellipse 12">
            <a:extLst>
              <a:ext uri="{FF2B5EF4-FFF2-40B4-BE49-F238E27FC236}">
                <a16:creationId xmlns:a16="http://schemas.microsoft.com/office/drawing/2014/main" id="{ADC2FD80-11A3-9B02-03D4-AFDD9C912EE6}"/>
              </a:ext>
            </a:extLst>
          </p:cNvPr>
          <p:cNvSpPr/>
          <p:nvPr/>
        </p:nvSpPr>
        <p:spPr>
          <a:xfrm>
            <a:off x="5466000" y="484302"/>
            <a:ext cx="1260000" cy="1260000"/>
          </a:xfrm>
          <a:prstGeom prst="ellipse">
            <a:avLst/>
          </a:prstGeom>
          <a:blipFill>
            <a:blip r:embed="rId6">
              <a:extLst>
                <a:ext uri="{28A0092B-C50C-407E-A947-70E740481C1C}">
                  <a14:useLocalDpi xmlns:a14="http://schemas.microsoft.com/office/drawing/2010/main" val="0"/>
                </a:ext>
              </a:extLst>
            </a:blip>
            <a:srcRect/>
            <a:stretch>
              <a:fillRect/>
            </a:stretch>
          </a:blipFill>
          <a:ln w="28575">
            <a:solidFill>
              <a:schemeClr val="accent2"/>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fr-FR" dirty="0"/>
          </a:p>
        </p:txBody>
      </p:sp>
      <p:sp>
        <p:nvSpPr>
          <p:cNvPr id="22" name="Rectangle 21">
            <a:extLst>
              <a:ext uri="{FF2B5EF4-FFF2-40B4-BE49-F238E27FC236}">
                <a16:creationId xmlns:a16="http://schemas.microsoft.com/office/drawing/2014/main" id="{E71197E4-5633-9D93-2D23-9550B73E7F35}"/>
              </a:ext>
            </a:extLst>
          </p:cNvPr>
          <p:cNvSpPr/>
          <p:nvPr/>
        </p:nvSpPr>
        <p:spPr>
          <a:xfrm>
            <a:off x="1477947" y="4381635"/>
            <a:ext cx="1370150" cy="346249"/>
          </a:xfrm>
          <a:prstGeom prst="rect">
            <a:avLst/>
          </a:prstGeom>
        </p:spPr>
        <p:txBody>
          <a:bodyPr wrap="square">
            <a:spAutoFit/>
          </a:bodyPr>
          <a:lstStyle/>
          <a:p>
            <a:pPr algn="ctr" defTabSz="685800">
              <a:defRPr/>
            </a:pPr>
            <a:r>
              <a:rPr lang="fr-FR" sz="825" b="1" dirty="0">
                <a:solidFill>
                  <a:srgbClr val="5E514D"/>
                </a:solidFill>
                <a:latin typeface="Arial" panose="020B0604020202020204" pitchFamily="34" charset="0"/>
                <a:cs typeface="Arial" panose="020B0604020202020204" pitchFamily="34" charset="0"/>
              </a:rPr>
              <a:t>Niels POTIE</a:t>
            </a:r>
          </a:p>
          <a:p>
            <a:pPr algn="ctr" defTabSz="685800">
              <a:defRPr/>
            </a:pPr>
            <a:r>
              <a:rPr lang="fr-FR" sz="825" dirty="0">
                <a:solidFill>
                  <a:srgbClr val="5E514D"/>
                </a:solidFill>
                <a:latin typeface="Arial" panose="020B0604020202020204" pitchFamily="34" charset="0"/>
                <a:cs typeface="Arial" panose="020B0604020202020204" pitchFamily="34" charset="0"/>
              </a:rPr>
              <a:t>Chargée d’études</a:t>
            </a:r>
          </a:p>
        </p:txBody>
      </p:sp>
      <p:sp>
        <p:nvSpPr>
          <p:cNvPr id="19" name="Rectangle 18">
            <a:extLst>
              <a:ext uri="{FF2B5EF4-FFF2-40B4-BE49-F238E27FC236}">
                <a16:creationId xmlns:a16="http://schemas.microsoft.com/office/drawing/2014/main" id="{8F716F6E-A8FB-7706-9DF9-2ED8410A9E87}"/>
              </a:ext>
            </a:extLst>
          </p:cNvPr>
          <p:cNvSpPr/>
          <p:nvPr/>
        </p:nvSpPr>
        <p:spPr>
          <a:xfrm>
            <a:off x="1564486" y="5569492"/>
            <a:ext cx="1197073" cy="338554"/>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5E514D"/>
                </a:solidFill>
                <a:effectLst/>
                <a:uLnTx/>
                <a:uFillTx/>
                <a:latin typeface="Arial" panose="020B0604020202020204" pitchFamily="34" charset="0"/>
                <a:cs typeface="Arial" panose="020B0604020202020204" pitchFamily="34" charset="0"/>
              </a:rPr>
              <a:t>Marine PEQUIGNOT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5E514D"/>
                </a:solidFill>
                <a:effectLst/>
                <a:uLnTx/>
                <a:uFillTx/>
                <a:latin typeface="Arial" panose="020B0604020202020204" pitchFamily="34" charset="0"/>
                <a:cs typeface="Arial" panose="020B0604020202020204" pitchFamily="34" charset="0"/>
              </a:rPr>
              <a:t>Chargé d’études</a:t>
            </a:r>
          </a:p>
        </p:txBody>
      </p:sp>
      <p:sp>
        <p:nvSpPr>
          <p:cNvPr id="16" name="Rectangle : coins arrondis 15">
            <a:extLst>
              <a:ext uri="{FF2B5EF4-FFF2-40B4-BE49-F238E27FC236}">
                <a16:creationId xmlns:a16="http://schemas.microsoft.com/office/drawing/2014/main" id="{01D77752-77B0-8626-4DBF-4424A80FBDA6}"/>
              </a:ext>
            </a:extLst>
          </p:cNvPr>
          <p:cNvSpPr/>
          <p:nvPr/>
        </p:nvSpPr>
        <p:spPr>
          <a:xfrm>
            <a:off x="1417291" y="3452494"/>
            <a:ext cx="1491463" cy="2673729"/>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8" name="Groupe 67">
            <a:extLst>
              <a:ext uri="{FF2B5EF4-FFF2-40B4-BE49-F238E27FC236}">
                <a16:creationId xmlns:a16="http://schemas.microsoft.com/office/drawing/2014/main" id="{23B0B53B-37AA-0137-357C-FD7FA2985AF6}"/>
              </a:ext>
            </a:extLst>
          </p:cNvPr>
          <p:cNvGrpSpPr/>
          <p:nvPr/>
        </p:nvGrpSpPr>
        <p:grpSpPr>
          <a:xfrm>
            <a:off x="8516566" y="3223360"/>
            <a:ext cx="2018938" cy="1183752"/>
            <a:chOff x="8616249" y="3083969"/>
            <a:chExt cx="2018938" cy="1183752"/>
          </a:xfrm>
        </p:grpSpPr>
        <p:pic>
          <p:nvPicPr>
            <p:cNvPr id="67" name="Picture 2" descr="Fanny Turbert">
              <a:extLst>
                <a:ext uri="{FF2B5EF4-FFF2-40B4-BE49-F238E27FC236}">
                  <a16:creationId xmlns:a16="http://schemas.microsoft.com/office/drawing/2014/main" id="{19A5182A-F292-31A9-B93D-AE2BF78823C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74718" y="3083969"/>
              <a:ext cx="702000" cy="702000"/>
            </a:xfrm>
            <a:prstGeom prst="ellipse">
              <a:avLst/>
            </a:prstGeom>
            <a:noFill/>
            <a:ln w="19050" cap="rnd">
              <a:solidFill>
                <a:schemeClr val="accent2"/>
              </a:solidFill>
            </a:ln>
            <a:effectLst/>
          </p:spPr>
        </p:pic>
        <p:sp>
          <p:nvSpPr>
            <p:cNvPr id="39" name="Rectangle 38">
              <a:extLst>
                <a:ext uri="{FF2B5EF4-FFF2-40B4-BE49-F238E27FC236}">
                  <a16:creationId xmlns:a16="http://schemas.microsoft.com/office/drawing/2014/main" id="{0D4B9337-9402-A281-08E5-F94EC8EA896F}"/>
                </a:ext>
              </a:extLst>
            </p:cNvPr>
            <p:cNvSpPr/>
            <p:nvPr/>
          </p:nvSpPr>
          <p:spPr>
            <a:xfrm>
              <a:off x="8616249" y="3794515"/>
              <a:ext cx="2018938" cy="473206"/>
            </a:xfrm>
            <a:prstGeom prst="rect">
              <a:avLst/>
            </a:prstGeom>
          </p:spPr>
          <p:txBody>
            <a:bodyPr wrap="square">
              <a:spAutoFit/>
            </a:bodyPr>
            <a:lstStyle/>
            <a:p>
              <a:pPr algn="ctr" defTabSz="685800">
                <a:defRPr/>
              </a:pPr>
              <a:r>
                <a:rPr lang="fr-FR" sz="825" b="1" dirty="0">
                  <a:solidFill>
                    <a:srgbClr val="5E514D"/>
                  </a:solidFill>
                  <a:latin typeface="Arial" panose="020B0604020202020204" pitchFamily="34" charset="0"/>
                  <a:cs typeface="Arial" panose="020B0604020202020204" pitchFamily="34" charset="0"/>
                </a:rPr>
                <a:t>Fanny TURBERT</a:t>
              </a:r>
            </a:p>
            <a:p>
              <a:pPr algn="ctr" defTabSz="685800">
                <a:defRPr/>
              </a:pPr>
              <a:r>
                <a:rPr lang="fr-FR" sz="825" dirty="0">
                  <a:solidFill>
                    <a:srgbClr val="5E514D"/>
                  </a:solidFill>
                  <a:latin typeface="Arial" panose="020B0604020202020204" pitchFamily="34" charset="0"/>
                  <a:cs typeface="Arial" panose="020B0604020202020204" pitchFamily="34" charset="0"/>
                </a:rPr>
                <a:t>#Agro #Greentech</a:t>
              </a:r>
            </a:p>
            <a:p>
              <a:pPr algn="ctr" defTabSz="685800">
                <a:defRPr/>
              </a:pPr>
              <a:r>
                <a:rPr lang="fr-FR" sz="825" u="sng" dirty="0" err="1">
                  <a:solidFill>
                    <a:srgbClr val="5E514D"/>
                  </a:solidFill>
                  <a:latin typeface="Arial" panose="020B0604020202020204" pitchFamily="34" charset="0"/>
                  <a:cs typeface="Arial" panose="020B0604020202020204" pitchFamily="34" charset="0"/>
                </a:rPr>
                <a:t>fanny,turbert@bpifrance,fr</a:t>
              </a:r>
              <a:endParaRPr lang="fr-FR" sz="825" u="sng" dirty="0">
                <a:solidFill>
                  <a:srgbClr val="5E514D"/>
                </a:solidFill>
                <a:latin typeface="Arial" panose="020B0604020202020204" pitchFamily="34" charset="0"/>
                <a:cs typeface="Arial" panose="020B0604020202020204" pitchFamily="34" charset="0"/>
              </a:endParaRPr>
            </a:p>
          </p:txBody>
        </p:sp>
      </p:grpSp>
      <p:pic>
        <p:nvPicPr>
          <p:cNvPr id="69" name="Image 68" descr="Une image contenant personne, cravate, mur, intérieur&#10;&#10;Description générée automatiquement">
            <a:extLst>
              <a:ext uri="{FF2B5EF4-FFF2-40B4-BE49-F238E27FC236}">
                <a16:creationId xmlns:a16="http://schemas.microsoft.com/office/drawing/2014/main" id="{C0469DFF-CF10-FF77-3465-EB0A000136D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36481" y="3229901"/>
            <a:ext cx="702000" cy="702000"/>
          </a:xfrm>
          <a:prstGeom prst="ellipse">
            <a:avLst/>
          </a:prstGeom>
          <a:ln w="19050">
            <a:solidFill>
              <a:schemeClr val="accent2"/>
            </a:solidFill>
          </a:ln>
          <a:effectLst/>
        </p:spPr>
      </p:pic>
      <p:sp>
        <p:nvSpPr>
          <p:cNvPr id="37" name="Rectangle 36">
            <a:extLst>
              <a:ext uri="{FF2B5EF4-FFF2-40B4-BE49-F238E27FC236}">
                <a16:creationId xmlns:a16="http://schemas.microsoft.com/office/drawing/2014/main" id="{8EB6144E-DA51-217C-A875-28685B04648B}"/>
              </a:ext>
            </a:extLst>
          </p:cNvPr>
          <p:cNvSpPr/>
          <p:nvPr/>
        </p:nvSpPr>
        <p:spPr>
          <a:xfrm>
            <a:off x="6519529" y="3938095"/>
            <a:ext cx="1735904" cy="473206"/>
          </a:xfrm>
          <a:prstGeom prst="rect">
            <a:avLst/>
          </a:prstGeom>
        </p:spPr>
        <p:txBody>
          <a:bodyPr wrap="square">
            <a:spAutoFit/>
          </a:bodyPr>
          <a:lstStyle/>
          <a:p>
            <a:pPr algn="ctr" defTabSz="685800">
              <a:defRPr/>
            </a:pPr>
            <a:r>
              <a:rPr lang="fr-FR" sz="825" b="1" dirty="0">
                <a:solidFill>
                  <a:srgbClr val="5E514D"/>
                </a:solidFill>
                <a:latin typeface="Arial" panose="020B0604020202020204" pitchFamily="34" charset="0"/>
                <a:cs typeface="Arial" panose="020B0604020202020204" pitchFamily="34" charset="0"/>
              </a:rPr>
              <a:t>Jean-François JUNG</a:t>
            </a:r>
          </a:p>
          <a:p>
            <a:pPr algn="ctr" defTabSz="685800">
              <a:defRPr/>
            </a:pPr>
            <a:r>
              <a:rPr lang="fr-FR" sz="825" dirty="0">
                <a:solidFill>
                  <a:srgbClr val="5E514D"/>
                </a:solidFill>
                <a:latin typeface="Arial" panose="020B0604020202020204" pitchFamily="34" charset="0"/>
                <a:cs typeface="Arial" panose="020B0604020202020204" pitchFamily="34" charset="0"/>
              </a:rPr>
              <a:t>#Industrie #Robotisation</a:t>
            </a:r>
          </a:p>
          <a:p>
            <a:pPr algn="ctr" defTabSz="685800">
              <a:defRPr/>
            </a:pPr>
            <a:r>
              <a:rPr lang="fr-FR" sz="825" u="sng" dirty="0">
                <a:solidFill>
                  <a:srgbClr val="5E514D"/>
                </a:solidFill>
                <a:latin typeface="Arial" panose="020B0604020202020204" pitchFamily="34" charset="0"/>
                <a:cs typeface="Arial" panose="020B0604020202020204" pitchFamily="34" charset="0"/>
              </a:rPr>
              <a:t>jf.jung@bpifrance.fr</a:t>
            </a:r>
          </a:p>
        </p:txBody>
      </p:sp>
      <p:pic>
        <p:nvPicPr>
          <p:cNvPr id="65" name="Image 64" descr="Une image contenant personne, mur, complet, habits&#10;&#10;Description générée automatiquement">
            <a:extLst>
              <a:ext uri="{FF2B5EF4-FFF2-40B4-BE49-F238E27FC236}">
                <a16:creationId xmlns:a16="http://schemas.microsoft.com/office/drawing/2014/main" id="{5B4B0F38-92D6-1AA3-7CE1-5F0601E875F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75035" y="4862389"/>
            <a:ext cx="702000" cy="702000"/>
          </a:xfrm>
          <a:prstGeom prst="ellipse">
            <a:avLst/>
          </a:prstGeom>
          <a:ln w="19050">
            <a:solidFill>
              <a:schemeClr val="accent2"/>
            </a:solidFill>
          </a:ln>
          <a:effectLst/>
        </p:spPr>
      </p:pic>
      <p:sp>
        <p:nvSpPr>
          <p:cNvPr id="34" name="Rectangle 33">
            <a:extLst>
              <a:ext uri="{FF2B5EF4-FFF2-40B4-BE49-F238E27FC236}">
                <a16:creationId xmlns:a16="http://schemas.microsoft.com/office/drawing/2014/main" id="{DE251F0C-C473-80C8-A205-7ACC187A29E5}"/>
              </a:ext>
            </a:extLst>
          </p:cNvPr>
          <p:cNvSpPr/>
          <p:nvPr/>
        </p:nvSpPr>
        <p:spPr>
          <a:xfrm>
            <a:off x="8583243" y="5573060"/>
            <a:ext cx="1885584" cy="484748"/>
          </a:xfrm>
          <a:prstGeom prst="rect">
            <a:avLst/>
          </a:prstGeom>
        </p:spPr>
        <p:txBody>
          <a:bodyPr wrap="square">
            <a:spAutoFit/>
          </a:bodyPr>
          <a:lstStyle/>
          <a:p>
            <a:pPr algn="ctr" defTabSz="685800">
              <a:defRPr/>
            </a:pPr>
            <a:r>
              <a:rPr lang="fr-FR" sz="825" b="1" dirty="0">
                <a:solidFill>
                  <a:srgbClr val="5E514D"/>
                </a:solidFill>
                <a:latin typeface="Arial" panose="020B0604020202020204" pitchFamily="34" charset="0"/>
                <a:cs typeface="Arial" panose="020B0604020202020204" pitchFamily="34" charset="0"/>
              </a:rPr>
              <a:t>Victor PERRIN TURENNE</a:t>
            </a:r>
          </a:p>
          <a:p>
            <a:pPr algn="ctr" defTabSz="685800">
              <a:defRPr/>
            </a:pPr>
            <a:r>
              <a:rPr lang="fr-FR" sz="825" dirty="0">
                <a:solidFill>
                  <a:srgbClr val="5E514D"/>
                </a:solidFill>
                <a:latin typeface="Arial" panose="020B0604020202020204" pitchFamily="34" charset="0"/>
                <a:cs typeface="Arial" panose="020B0604020202020204" pitchFamily="34" charset="0"/>
              </a:rPr>
              <a:t>#Fintech #Industrie</a:t>
            </a:r>
          </a:p>
          <a:p>
            <a:pPr algn="ctr" defTabSz="685800">
              <a:defRPr/>
            </a:pPr>
            <a:r>
              <a:rPr kumimoji="0" lang="fr-FR" sz="900" i="1" u="sng" strike="noStrike" kern="1200" cap="none" spc="0" normalizeH="0" baseline="0" noProof="0" dirty="0">
                <a:ln>
                  <a:noFill/>
                </a:ln>
                <a:solidFill>
                  <a:srgbClr val="5E514D"/>
                </a:solidFill>
                <a:effectLst/>
                <a:uLnTx/>
                <a:uFillTx/>
                <a:latin typeface="Arial" panose="020B0604020202020204" pitchFamily="34" charset="0"/>
                <a:cs typeface="Arial" panose="020B0604020202020204" pitchFamily="34" charset="0"/>
              </a:rPr>
              <a:t>victor.perrinturenne@bpifrance.fr</a:t>
            </a:r>
          </a:p>
        </p:txBody>
      </p:sp>
      <p:pic>
        <p:nvPicPr>
          <p:cNvPr id="71" name="Picture 10" descr="Photo de profil de Clara Binetti">
            <a:extLst>
              <a:ext uri="{FF2B5EF4-FFF2-40B4-BE49-F238E27FC236}">
                <a16:creationId xmlns:a16="http://schemas.microsoft.com/office/drawing/2014/main" id="{543E21E9-2B20-274A-EF7B-88021C4050B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36481" y="4862389"/>
            <a:ext cx="702000" cy="702000"/>
          </a:xfrm>
          <a:prstGeom prst="flowChartConnector">
            <a:avLst/>
          </a:prstGeom>
          <a:noFill/>
          <a:ln w="19050">
            <a:solidFill>
              <a:schemeClr val="accent2"/>
            </a:solidFill>
          </a:ln>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697E9326-D7A5-4E9A-A993-9741D77B216B}"/>
              </a:ext>
            </a:extLst>
          </p:cNvPr>
          <p:cNvSpPr/>
          <p:nvPr/>
        </p:nvSpPr>
        <p:spPr>
          <a:xfrm>
            <a:off x="6641750" y="5568923"/>
            <a:ext cx="1491463" cy="473206"/>
          </a:xfrm>
          <a:prstGeom prst="rect">
            <a:avLst/>
          </a:prstGeom>
        </p:spPr>
        <p:txBody>
          <a:bodyPr wrap="square">
            <a:spAutoFit/>
          </a:bodyPr>
          <a:lstStyle/>
          <a:p>
            <a:pPr algn="ctr" defTabSz="685800">
              <a:defRPr/>
            </a:pPr>
            <a:r>
              <a:rPr lang="fr-FR" sz="825" b="1" dirty="0">
                <a:solidFill>
                  <a:srgbClr val="5E514D"/>
                </a:solidFill>
                <a:latin typeface="Arial" panose="020B0604020202020204" pitchFamily="34" charset="0"/>
                <a:cs typeface="Arial" panose="020B0604020202020204" pitchFamily="34" charset="0"/>
              </a:rPr>
              <a:t>Clara BINETTI</a:t>
            </a:r>
          </a:p>
          <a:p>
            <a:pPr algn="ctr" defTabSz="685800">
              <a:defRPr/>
            </a:pPr>
            <a:r>
              <a:rPr lang="fr-FR" sz="825" dirty="0">
                <a:solidFill>
                  <a:srgbClr val="5E514D"/>
                </a:solidFill>
                <a:latin typeface="Arial" panose="020B0604020202020204" pitchFamily="34" charset="0"/>
                <a:cs typeface="Arial" panose="020B0604020202020204" pitchFamily="34" charset="0"/>
              </a:rPr>
              <a:t>#Agrotech #Touch</a:t>
            </a:r>
          </a:p>
          <a:p>
            <a:pPr algn="ctr" defTabSz="685800">
              <a:defRPr/>
            </a:pPr>
            <a:r>
              <a:rPr lang="fr-FR" sz="825" u="sng" dirty="0" err="1">
                <a:solidFill>
                  <a:srgbClr val="5E514D"/>
                </a:solidFill>
                <a:latin typeface="Arial" panose="020B0604020202020204" pitchFamily="34" charset="0"/>
                <a:cs typeface="Arial" panose="020B0604020202020204" pitchFamily="34" charset="0"/>
              </a:rPr>
              <a:t>clara,binetti@bpifrance,fr</a:t>
            </a:r>
            <a:endParaRPr lang="nl-NL" sz="825" u="sng" dirty="0">
              <a:solidFill>
                <a:srgbClr val="5E514D"/>
              </a:solidFill>
              <a:latin typeface="Arial" panose="020B0604020202020204" pitchFamily="34" charset="0"/>
              <a:cs typeface="Arial" panose="020B0604020202020204" pitchFamily="34" charset="0"/>
            </a:endParaRPr>
          </a:p>
        </p:txBody>
      </p:sp>
      <p:sp>
        <p:nvSpPr>
          <p:cNvPr id="25" name="Rectangle : coins arrondis 24">
            <a:extLst>
              <a:ext uri="{FF2B5EF4-FFF2-40B4-BE49-F238E27FC236}">
                <a16:creationId xmlns:a16="http://schemas.microsoft.com/office/drawing/2014/main" id="{C1FCF2C0-EF9F-824B-F4B9-50660067CE52}"/>
              </a:ext>
            </a:extLst>
          </p:cNvPr>
          <p:cNvSpPr/>
          <p:nvPr/>
        </p:nvSpPr>
        <p:spPr>
          <a:xfrm>
            <a:off x="6340979" y="2984314"/>
            <a:ext cx="4373074" cy="3313953"/>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41" name="Connecteur : en angle 40">
            <a:extLst>
              <a:ext uri="{FF2B5EF4-FFF2-40B4-BE49-F238E27FC236}">
                <a16:creationId xmlns:a16="http://schemas.microsoft.com/office/drawing/2014/main" id="{0308B581-3481-0C0D-A5BF-ED8FF0FC2936}"/>
              </a:ext>
            </a:extLst>
          </p:cNvPr>
          <p:cNvCxnSpPr>
            <a:cxnSpLocks/>
            <a:stCxn id="51" idx="2"/>
            <a:endCxn id="16" idx="0"/>
          </p:cNvCxnSpPr>
          <p:nvPr/>
        </p:nvCxnSpPr>
        <p:spPr>
          <a:xfrm rot="5400000">
            <a:off x="3486388" y="842881"/>
            <a:ext cx="1286249" cy="3932977"/>
          </a:xfrm>
          <a:prstGeom prst="bentConnector3">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eur : en angle 41">
            <a:extLst>
              <a:ext uri="{FF2B5EF4-FFF2-40B4-BE49-F238E27FC236}">
                <a16:creationId xmlns:a16="http://schemas.microsoft.com/office/drawing/2014/main" id="{367E67CB-132C-93A0-F125-CBD0E8589A2E}"/>
              </a:ext>
            </a:extLst>
          </p:cNvPr>
          <p:cNvCxnSpPr>
            <a:cxnSpLocks/>
            <a:stCxn id="51" idx="2"/>
            <a:endCxn id="25" idx="0"/>
          </p:cNvCxnSpPr>
          <p:nvPr/>
        </p:nvCxnSpPr>
        <p:spPr>
          <a:xfrm rot="16200000" flipH="1">
            <a:off x="6902724" y="1359521"/>
            <a:ext cx="818069" cy="2431516"/>
          </a:xfrm>
          <a:prstGeom prst="bentConnector3">
            <a:avLst>
              <a:gd name="adj1" fmla="val 78205"/>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 en angle 42">
            <a:extLst>
              <a:ext uri="{FF2B5EF4-FFF2-40B4-BE49-F238E27FC236}">
                <a16:creationId xmlns:a16="http://schemas.microsoft.com/office/drawing/2014/main" id="{E993BF98-83FB-2E62-7C16-11D2BE9DCB17}"/>
              </a:ext>
            </a:extLst>
          </p:cNvPr>
          <p:cNvCxnSpPr>
            <a:cxnSpLocks/>
            <a:stCxn id="9" idx="3"/>
          </p:cNvCxnSpPr>
          <p:nvPr/>
        </p:nvCxnSpPr>
        <p:spPr>
          <a:xfrm>
            <a:off x="4296395" y="2368763"/>
            <a:ext cx="232876" cy="451349"/>
          </a:xfrm>
          <a:prstGeom prst="bentConnector2">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eur : en angle 43">
            <a:extLst>
              <a:ext uri="{FF2B5EF4-FFF2-40B4-BE49-F238E27FC236}">
                <a16:creationId xmlns:a16="http://schemas.microsoft.com/office/drawing/2014/main" id="{68F3775F-7CD7-B79C-9E34-6BB9C5015019}"/>
              </a:ext>
            </a:extLst>
          </p:cNvPr>
          <p:cNvCxnSpPr>
            <a:cxnSpLocks/>
            <a:stCxn id="7" idx="1"/>
          </p:cNvCxnSpPr>
          <p:nvPr/>
        </p:nvCxnSpPr>
        <p:spPr>
          <a:xfrm rot="10800000" flipV="1">
            <a:off x="7581818" y="2166214"/>
            <a:ext cx="211435" cy="653893"/>
          </a:xfrm>
          <a:prstGeom prst="bentConnector2">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43EE7035-55A1-629C-375B-FE3BD400F6B1}"/>
              </a:ext>
            </a:extLst>
          </p:cNvPr>
          <p:cNvSpPr/>
          <p:nvPr/>
        </p:nvSpPr>
        <p:spPr>
          <a:xfrm>
            <a:off x="5401445" y="1808455"/>
            <a:ext cx="1389110" cy="357790"/>
          </a:xfrm>
          <a:prstGeom prst="rect">
            <a:avLst/>
          </a:prstGeom>
        </p:spPr>
        <p:txBody>
          <a:bodyPr wrap="square">
            <a:spAutoFit/>
          </a:bodyPr>
          <a:lstStyle/>
          <a:p>
            <a:pPr algn="ctr" defTabSz="685800">
              <a:defRPr/>
            </a:pPr>
            <a:r>
              <a:rPr lang="fr-FR" sz="900" b="1" dirty="0">
                <a:solidFill>
                  <a:srgbClr val="5E514D"/>
                </a:solidFill>
                <a:latin typeface="Arial" panose="020B0604020202020204" pitchFamily="34" charset="0"/>
                <a:cs typeface="Arial" panose="020B0604020202020204" pitchFamily="34" charset="0"/>
              </a:rPr>
              <a:t>Gabrielle LEFEVER</a:t>
            </a:r>
          </a:p>
          <a:p>
            <a:pPr algn="ctr" defTabSz="685800">
              <a:defRPr/>
            </a:pPr>
            <a:r>
              <a:rPr lang="fr-FR" sz="825" dirty="0">
                <a:solidFill>
                  <a:srgbClr val="5E514D"/>
                </a:solidFill>
                <a:latin typeface="Arial" panose="020B0604020202020204" pitchFamily="34" charset="0"/>
                <a:cs typeface="Arial" panose="020B0604020202020204" pitchFamily="34" charset="0"/>
              </a:rPr>
              <a:t>Déléguée Innovation</a:t>
            </a:r>
          </a:p>
        </p:txBody>
      </p:sp>
      <p:pic>
        <p:nvPicPr>
          <p:cNvPr id="76" name="Picture 6" descr="Une image contenant texte, aéronef, avion&#10;&#10;Description générée automatiquement">
            <a:extLst>
              <a:ext uri="{FF2B5EF4-FFF2-40B4-BE49-F238E27FC236}">
                <a16:creationId xmlns:a16="http://schemas.microsoft.com/office/drawing/2014/main" id="{B1560E59-E87A-70FD-7A19-074346B055E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83243" y="3411594"/>
            <a:ext cx="287079" cy="320853"/>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descr="Une image contenant texte&#10;&#10;Description générée automatiquement">
            <a:extLst>
              <a:ext uri="{FF2B5EF4-FFF2-40B4-BE49-F238E27FC236}">
                <a16:creationId xmlns:a16="http://schemas.microsoft.com/office/drawing/2014/main" id="{74B5B222-0933-8DF4-484B-9E5354F8458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52975" y="3438568"/>
            <a:ext cx="278576" cy="287175"/>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Programme">
            <a:extLst>
              <a:ext uri="{FF2B5EF4-FFF2-40B4-BE49-F238E27FC236}">
                <a16:creationId xmlns:a16="http://schemas.microsoft.com/office/drawing/2014/main" id="{A240AC33-5438-2847-8924-E27ECAAEA88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84208" y="3435829"/>
            <a:ext cx="290145" cy="29014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0" descr="La French Tech, un label prometteur à l'international - Le Parisien">
            <a:extLst>
              <a:ext uri="{FF2B5EF4-FFF2-40B4-BE49-F238E27FC236}">
                <a16:creationId xmlns:a16="http://schemas.microsoft.com/office/drawing/2014/main" id="{F2120D3A-0F0A-5EC6-0CAC-655F1210E736}"/>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9921" t="5352" r="9980"/>
          <a:stretch/>
        </p:blipFill>
        <p:spPr bwMode="auto">
          <a:xfrm>
            <a:off x="8873974" y="5055177"/>
            <a:ext cx="236578" cy="3164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3CA547E2-738A-99D1-947E-94B4ACFDB50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24669" y="3451866"/>
            <a:ext cx="240409" cy="2696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Acteurs de La French Care (@ActFrenchCare) / X">
            <a:extLst>
              <a:ext uri="{FF2B5EF4-FFF2-40B4-BE49-F238E27FC236}">
                <a16:creationId xmlns:a16="http://schemas.microsoft.com/office/drawing/2014/main" id="{F7FE33D7-8850-57A2-B57D-39ACB53892A5}"/>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10813" r="13908"/>
          <a:stretch/>
        </p:blipFill>
        <p:spPr bwMode="auto">
          <a:xfrm>
            <a:off x="6684208" y="5002173"/>
            <a:ext cx="273191" cy="3629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046E5FA8-F6FF-D5D0-EF8B-1C3AFD25882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012519" y="291432"/>
            <a:ext cx="240409" cy="2696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Une image contenant texte, aéronef, avion&#10;&#10;Description générée automatiquement">
            <a:extLst>
              <a:ext uri="{FF2B5EF4-FFF2-40B4-BE49-F238E27FC236}">
                <a16:creationId xmlns:a16="http://schemas.microsoft.com/office/drawing/2014/main" id="{CB233E21-2F69-2336-C91A-4F53D220EB9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88987" y="626829"/>
            <a:ext cx="287079" cy="3208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Une image contenant texte&#10;&#10;Description générée automatiquement">
            <a:extLst>
              <a:ext uri="{FF2B5EF4-FFF2-40B4-BE49-F238E27FC236}">
                <a16:creationId xmlns:a16="http://schemas.microsoft.com/office/drawing/2014/main" id="{51E31735-A06F-E483-D357-8B4B8F9EC27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08835" y="986563"/>
            <a:ext cx="278576" cy="2871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Acteurs de La French Care (@ActFrenchCare) / X">
            <a:extLst>
              <a:ext uri="{FF2B5EF4-FFF2-40B4-BE49-F238E27FC236}">
                <a16:creationId xmlns:a16="http://schemas.microsoft.com/office/drawing/2014/main" id="{9D1FDEB2-BEDE-AC5F-28C7-0102713C043D}"/>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10813" r="13908"/>
          <a:stretch/>
        </p:blipFill>
        <p:spPr bwMode="auto">
          <a:xfrm>
            <a:off x="9995930" y="1298527"/>
            <a:ext cx="273191" cy="36290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La French Tech, un label prometteur à l'international - Le Parisien">
            <a:extLst>
              <a:ext uri="{FF2B5EF4-FFF2-40B4-BE49-F238E27FC236}">
                <a16:creationId xmlns:a16="http://schemas.microsoft.com/office/drawing/2014/main" id="{22E91717-4A7F-0AF8-6CEF-02DAF1432DFF}"/>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9921" t="5352" r="9980"/>
          <a:stretch/>
        </p:blipFill>
        <p:spPr bwMode="auto">
          <a:xfrm>
            <a:off x="9980680" y="1695857"/>
            <a:ext cx="236578" cy="316424"/>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a:extLst>
              <a:ext uri="{FF2B5EF4-FFF2-40B4-BE49-F238E27FC236}">
                <a16:creationId xmlns:a16="http://schemas.microsoft.com/office/drawing/2014/main" id="{3B0DF7C3-F044-24D7-AC68-3F8B09873FD7}"/>
              </a:ext>
            </a:extLst>
          </p:cNvPr>
          <p:cNvSpPr txBox="1"/>
          <p:nvPr/>
        </p:nvSpPr>
        <p:spPr>
          <a:xfrm>
            <a:off x="10287411" y="278900"/>
            <a:ext cx="1037859" cy="307777"/>
          </a:xfrm>
          <a:prstGeom prst="rect">
            <a:avLst/>
          </a:prstGeom>
          <a:noFill/>
        </p:spPr>
        <p:txBody>
          <a:bodyPr wrap="square" rtlCol="0">
            <a:spAutoFit/>
          </a:bodyPr>
          <a:lstStyle/>
          <a:p>
            <a:r>
              <a:rPr lang="fr-FR" sz="1400" dirty="0">
                <a:solidFill>
                  <a:srgbClr val="0070C0"/>
                </a:solidFill>
                <a:latin typeface="Aharoni" panose="020F0502020204030204" pitchFamily="2" charset="-79"/>
                <a:cs typeface="Aharoni" panose="020F0502020204030204" pitchFamily="2" charset="-79"/>
              </a:rPr>
              <a:t>Industrie</a:t>
            </a:r>
          </a:p>
        </p:txBody>
      </p:sp>
      <p:sp>
        <p:nvSpPr>
          <p:cNvPr id="21" name="ZoneTexte 20">
            <a:extLst>
              <a:ext uri="{FF2B5EF4-FFF2-40B4-BE49-F238E27FC236}">
                <a16:creationId xmlns:a16="http://schemas.microsoft.com/office/drawing/2014/main" id="{D5E3C375-0DDA-EAA7-247F-A08A4AA4AAB8}"/>
              </a:ext>
            </a:extLst>
          </p:cNvPr>
          <p:cNvSpPr txBox="1"/>
          <p:nvPr/>
        </p:nvSpPr>
        <p:spPr>
          <a:xfrm>
            <a:off x="10306915" y="571177"/>
            <a:ext cx="2018172" cy="430887"/>
          </a:xfrm>
          <a:prstGeom prst="rect">
            <a:avLst/>
          </a:prstGeom>
          <a:noFill/>
        </p:spPr>
        <p:txBody>
          <a:bodyPr wrap="square" rtlCol="0">
            <a:spAutoFit/>
          </a:bodyPr>
          <a:lstStyle/>
          <a:p>
            <a:r>
              <a:rPr lang="fr-FR" sz="1400" dirty="0" err="1">
                <a:solidFill>
                  <a:schemeClr val="accent1"/>
                </a:solidFill>
                <a:latin typeface="Aharoni" panose="020F0502020204030204" pitchFamily="2" charset="-79"/>
                <a:cs typeface="Aharoni" panose="020F0502020204030204" pitchFamily="2" charset="-79"/>
              </a:rPr>
              <a:t>Touch</a:t>
            </a:r>
            <a:r>
              <a:rPr lang="fr-FR" sz="1400" dirty="0">
                <a:solidFill>
                  <a:schemeClr val="accent1"/>
                </a:solidFill>
                <a:latin typeface="Aharoni" panose="020F0502020204030204" pitchFamily="2" charset="-79"/>
                <a:cs typeface="Aharoni" panose="020F0502020204030204" pitchFamily="2" charset="-79"/>
              </a:rPr>
              <a:t> </a:t>
            </a:r>
            <a:r>
              <a:rPr lang="fr-FR" sz="800" dirty="0">
                <a:solidFill>
                  <a:schemeClr val="accent1"/>
                </a:solidFill>
                <a:latin typeface="Aharoni" panose="020F0502020204030204" pitchFamily="2" charset="-79"/>
                <a:cs typeface="Aharoni" panose="020F0502020204030204" pitchFamily="2" charset="-79"/>
              </a:rPr>
              <a:t>(mode, cosmétique, jeux vidéo, édition…)</a:t>
            </a:r>
          </a:p>
        </p:txBody>
      </p:sp>
      <p:sp>
        <p:nvSpPr>
          <p:cNvPr id="23" name="ZoneTexte 22">
            <a:extLst>
              <a:ext uri="{FF2B5EF4-FFF2-40B4-BE49-F238E27FC236}">
                <a16:creationId xmlns:a16="http://schemas.microsoft.com/office/drawing/2014/main" id="{5B8A8187-784E-AA31-2190-995749D6BAB2}"/>
              </a:ext>
            </a:extLst>
          </p:cNvPr>
          <p:cNvSpPr txBox="1"/>
          <p:nvPr/>
        </p:nvSpPr>
        <p:spPr>
          <a:xfrm>
            <a:off x="10252928" y="945264"/>
            <a:ext cx="2018172" cy="307777"/>
          </a:xfrm>
          <a:prstGeom prst="rect">
            <a:avLst/>
          </a:prstGeom>
          <a:noFill/>
        </p:spPr>
        <p:txBody>
          <a:bodyPr wrap="square" rtlCol="0">
            <a:spAutoFit/>
          </a:bodyPr>
          <a:lstStyle/>
          <a:p>
            <a:r>
              <a:rPr lang="fr-FR" sz="1400" dirty="0" err="1">
                <a:solidFill>
                  <a:schemeClr val="tx2"/>
                </a:solidFill>
                <a:latin typeface="Aharoni" panose="020F0502020204030204" pitchFamily="2" charset="-79"/>
                <a:cs typeface="Aharoni" panose="020F0502020204030204" pitchFamily="2" charset="-79"/>
              </a:rPr>
              <a:t>Greentech</a:t>
            </a:r>
            <a:endParaRPr lang="fr-FR" sz="800" dirty="0">
              <a:solidFill>
                <a:schemeClr val="tx2"/>
              </a:solidFill>
              <a:latin typeface="Aharoni" panose="020F0502020204030204" pitchFamily="2" charset="-79"/>
              <a:cs typeface="Aharoni" panose="020F0502020204030204" pitchFamily="2" charset="-79"/>
            </a:endParaRPr>
          </a:p>
        </p:txBody>
      </p:sp>
      <p:sp>
        <p:nvSpPr>
          <p:cNvPr id="24" name="ZoneTexte 23">
            <a:extLst>
              <a:ext uri="{FF2B5EF4-FFF2-40B4-BE49-F238E27FC236}">
                <a16:creationId xmlns:a16="http://schemas.microsoft.com/office/drawing/2014/main" id="{34E384D8-B1F9-C18E-6319-8A3C00F84839}"/>
              </a:ext>
            </a:extLst>
          </p:cNvPr>
          <p:cNvSpPr txBox="1"/>
          <p:nvPr/>
        </p:nvSpPr>
        <p:spPr>
          <a:xfrm>
            <a:off x="10276830" y="1310414"/>
            <a:ext cx="2018172" cy="307777"/>
          </a:xfrm>
          <a:prstGeom prst="rect">
            <a:avLst/>
          </a:prstGeom>
          <a:noFill/>
        </p:spPr>
        <p:txBody>
          <a:bodyPr wrap="square" rtlCol="0">
            <a:spAutoFit/>
          </a:bodyPr>
          <a:lstStyle/>
          <a:p>
            <a:r>
              <a:rPr lang="fr-FR" sz="1400" dirty="0">
                <a:solidFill>
                  <a:schemeClr val="bg1">
                    <a:lumMod val="75000"/>
                  </a:schemeClr>
                </a:solidFill>
                <a:latin typeface="Aharoni" panose="020F0502020204030204" pitchFamily="2" charset="-79"/>
                <a:cs typeface="Aharoni" panose="020F0502020204030204" pitchFamily="2" charset="-79"/>
              </a:rPr>
              <a:t>Santé</a:t>
            </a:r>
            <a:endParaRPr lang="fr-FR" sz="800" dirty="0">
              <a:solidFill>
                <a:schemeClr val="bg1">
                  <a:lumMod val="75000"/>
                </a:schemeClr>
              </a:solidFill>
              <a:latin typeface="Aharoni" panose="020F0502020204030204" pitchFamily="2" charset="-79"/>
              <a:cs typeface="Aharoni" panose="020F0502020204030204" pitchFamily="2" charset="-79"/>
            </a:endParaRPr>
          </a:p>
        </p:txBody>
      </p:sp>
      <p:sp>
        <p:nvSpPr>
          <p:cNvPr id="26" name="ZoneTexte 25">
            <a:extLst>
              <a:ext uri="{FF2B5EF4-FFF2-40B4-BE49-F238E27FC236}">
                <a16:creationId xmlns:a16="http://schemas.microsoft.com/office/drawing/2014/main" id="{1937FF0F-C75C-92AA-C05E-A2C63519EF47}"/>
              </a:ext>
            </a:extLst>
          </p:cNvPr>
          <p:cNvSpPr txBox="1"/>
          <p:nvPr/>
        </p:nvSpPr>
        <p:spPr>
          <a:xfrm>
            <a:off x="10261354" y="1700180"/>
            <a:ext cx="2018172" cy="307777"/>
          </a:xfrm>
          <a:prstGeom prst="rect">
            <a:avLst/>
          </a:prstGeom>
          <a:noFill/>
        </p:spPr>
        <p:txBody>
          <a:bodyPr wrap="square" rtlCol="0">
            <a:spAutoFit/>
          </a:bodyPr>
          <a:lstStyle/>
          <a:p>
            <a:r>
              <a:rPr lang="fr-FR" sz="1400" dirty="0">
                <a:solidFill>
                  <a:schemeClr val="accent2"/>
                </a:solidFill>
                <a:latin typeface="Aharoni" panose="020F0502020204030204" pitchFamily="2" charset="-79"/>
                <a:cs typeface="Aharoni" panose="020F0502020204030204" pitchFamily="2" charset="-79"/>
              </a:rPr>
              <a:t>Numérique</a:t>
            </a:r>
            <a:endParaRPr lang="fr-FR" sz="800" dirty="0">
              <a:solidFill>
                <a:schemeClr val="accent2"/>
              </a:solidFill>
              <a:latin typeface="Aharoni" panose="020F0502020204030204" pitchFamily="2" charset="-79"/>
              <a:cs typeface="Aharoni" panose="020F0502020204030204" pitchFamily="2" charset="-79"/>
            </a:endParaRPr>
          </a:p>
        </p:txBody>
      </p:sp>
    </p:spTree>
    <p:extLst>
      <p:ext uri="{BB962C8B-B14F-4D97-AF65-F5344CB8AC3E}">
        <p14:creationId xmlns:p14="http://schemas.microsoft.com/office/powerpoint/2010/main" val="424859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1699182" y="1739765"/>
            <a:ext cx="8793637" cy="576064"/>
          </a:xfrm>
          <a:prstGeom prst="rect">
            <a:avLst/>
          </a:prstGeom>
          <a:solidFill>
            <a:schemeClr val="bg2">
              <a:lumMod val="20000"/>
              <a:lumOff val="80000"/>
            </a:schemeClr>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r>
              <a:rPr lang="fr-FR" sz="1600" b="1" kern="0" dirty="0">
                <a:solidFill>
                  <a:srgbClr val="353236"/>
                </a:solidFill>
              </a:rPr>
              <a:t>Financer et investir dans les PME innovantes</a:t>
            </a:r>
            <a:br>
              <a:rPr lang="fr-FR" sz="1600" b="1" kern="0" dirty="0">
                <a:solidFill>
                  <a:srgbClr val="353236"/>
                </a:solidFill>
              </a:rPr>
            </a:br>
            <a:r>
              <a:rPr lang="fr-FR" sz="1600" b="1" kern="0" dirty="0">
                <a:solidFill>
                  <a:srgbClr val="353236"/>
                </a:solidFill>
              </a:rPr>
              <a:t>Etre le partenaire public et privé de l’innovation</a:t>
            </a:r>
          </a:p>
        </p:txBody>
      </p:sp>
      <p:sp>
        <p:nvSpPr>
          <p:cNvPr id="31" name="Rectangle 30"/>
          <p:cNvSpPr/>
          <p:nvPr/>
        </p:nvSpPr>
        <p:spPr>
          <a:xfrm>
            <a:off x="1699182" y="2487843"/>
            <a:ext cx="8793637" cy="3095465"/>
          </a:xfrm>
          <a:prstGeom prst="rect">
            <a:avLst/>
          </a:prstGeom>
        </p:spPr>
        <p:txBody>
          <a:bodyPr anchor="t"/>
          <a:lstStyle/>
          <a:p>
            <a:pPr marL="0" lvl="1" algn="just" eaLnBrk="0" hangingPunct="0">
              <a:lnSpc>
                <a:spcPct val="105000"/>
              </a:lnSpc>
              <a:spcBef>
                <a:spcPct val="25000"/>
              </a:spcBef>
              <a:buClr>
                <a:srgbClr val="6A656D"/>
              </a:buClr>
              <a:buSzPct val="75000"/>
              <a:defRPr/>
            </a:pPr>
            <a:r>
              <a:rPr lang="fr-FR" sz="2000" b="1" kern="0" dirty="0">
                <a:solidFill>
                  <a:srgbClr val="353236"/>
                </a:solidFill>
              </a:rPr>
              <a:t>Soutenir l’innovation via les soutiens de l’Etat afin de développer les PME innovantes. Les grands principes : </a:t>
            </a:r>
            <a:endParaRPr lang="fr-FR" sz="1400" b="1" kern="0" dirty="0">
              <a:solidFill>
                <a:srgbClr val="353236"/>
              </a:solidFill>
            </a:endParaRPr>
          </a:p>
          <a:p>
            <a:pPr marL="285750" lvl="1" indent="-285750" algn="just">
              <a:buFontTx/>
              <a:buChar char="-"/>
              <a:defRPr/>
            </a:pPr>
            <a:r>
              <a:rPr lang="fr-FR" dirty="0">
                <a:solidFill>
                  <a:srgbClr val="000000"/>
                </a:solidFill>
                <a:cs typeface="Calibri" pitchFamily="34" charset="0"/>
              </a:rPr>
              <a:t>Entreprise </a:t>
            </a:r>
            <a:r>
              <a:rPr lang="fr-FR" b="1" dirty="0">
                <a:solidFill>
                  <a:srgbClr val="FFC000"/>
                </a:solidFill>
                <a:cs typeface="Calibri" pitchFamily="34" charset="0"/>
              </a:rPr>
              <a:t>créée</a:t>
            </a:r>
          </a:p>
          <a:p>
            <a:pPr marL="285750" lvl="1" indent="-285750" algn="just">
              <a:buFontTx/>
              <a:buChar char="-"/>
              <a:defRPr/>
            </a:pPr>
            <a:r>
              <a:rPr lang="fr-FR" dirty="0">
                <a:solidFill>
                  <a:srgbClr val="000000"/>
                </a:solidFill>
                <a:cs typeface="Calibri" pitchFamily="34" charset="0"/>
              </a:rPr>
              <a:t>Caractère </a:t>
            </a:r>
            <a:r>
              <a:rPr lang="fr-FR" b="1" dirty="0">
                <a:solidFill>
                  <a:srgbClr val="FFC000"/>
                </a:solidFill>
                <a:cs typeface="Calibri" pitchFamily="34" charset="0"/>
              </a:rPr>
              <a:t>innovant </a:t>
            </a:r>
            <a:r>
              <a:rPr lang="fr-FR" dirty="0">
                <a:solidFill>
                  <a:srgbClr val="000000"/>
                </a:solidFill>
                <a:cs typeface="Calibri" pitchFamily="34" charset="0"/>
              </a:rPr>
              <a:t>: Différenciation et la valeur ajoutée par rapport à l’existant ? Existence de barrières à l’entrée ? </a:t>
            </a:r>
          </a:p>
          <a:p>
            <a:pPr marL="742950" lvl="2" indent="-285750" algn="just" eaLnBrk="0" hangingPunct="0">
              <a:lnSpc>
                <a:spcPct val="105000"/>
              </a:lnSpc>
              <a:spcBef>
                <a:spcPct val="25000"/>
              </a:spcBef>
              <a:buClr>
                <a:srgbClr val="6A656D"/>
              </a:buClr>
              <a:buSzPct val="75000"/>
              <a:buFont typeface="Arial" pitchFamily="34" charset="0"/>
              <a:buChar char="•"/>
              <a:defRPr/>
            </a:pPr>
            <a:r>
              <a:rPr lang="fr-FR" kern="0" dirty="0">
                <a:solidFill>
                  <a:srgbClr val="353236"/>
                </a:solidFill>
              </a:rPr>
              <a:t>Tous </a:t>
            </a:r>
            <a:r>
              <a:rPr lang="fr-FR" b="1" kern="0" dirty="0">
                <a:solidFill>
                  <a:srgbClr val="FFC000"/>
                </a:solidFill>
              </a:rPr>
              <a:t>types d’innovation </a:t>
            </a:r>
            <a:r>
              <a:rPr lang="fr-FR" kern="0" dirty="0">
                <a:solidFill>
                  <a:srgbClr val="353236"/>
                </a:solidFill>
              </a:rPr>
              <a:t>(technologique, procédé, service ou business model) </a:t>
            </a:r>
          </a:p>
          <a:p>
            <a:pPr marL="742950" lvl="2" indent="-285750" algn="just" eaLnBrk="0" hangingPunct="0">
              <a:lnSpc>
                <a:spcPct val="105000"/>
              </a:lnSpc>
              <a:spcBef>
                <a:spcPct val="25000"/>
              </a:spcBef>
              <a:buClr>
                <a:srgbClr val="6A656D"/>
              </a:buClr>
              <a:buSzPct val="75000"/>
              <a:buFont typeface="Arial" pitchFamily="34" charset="0"/>
              <a:buChar char="•"/>
              <a:defRPr/>
            </a:pPr>
            <a:r>
              <a:rPr lang="fr-FR" kern="0" dirty="0">
                <a:solidFill>
                  <a:srgbClr val="353236"/>
                </a:solidFill>
              </a:rPr>
              <a:t>Tous </a:t>
            </a:r>
            <a:r>
              <a:rPr lang="fr-FR" b="1" kern="0" dirty="0">
                <a:solidFill>
                  <a:srgbClr val="FFC000"/>
                </a:solidFill>
              </a:rPr>
              <a:t>secteurs</a:t>
            </a:r>
            <a:r>
              <a:rPr lang="fr-FR" kern="0" dirty="0">
                <a:solidFill>
                  <a:srgbClr val="353236"/>
                </a:solidFill>
              </a:rPr>
              <a:t> </a:t>
            </a:r>
          </a:p>
          <a:p>
            <a:pPr marL="0" lvl="1" algn="just" eaLnBrk="0" hangingPunct="0">
              <a:lnSpc>
                <a:spcPct val="105000"/>
              </a:lnSpc>
              <a:spcBef>
                <a:spcPct val="25000"/>
              </a:spcBef>
              <a:buClr>
                <a:srgbClr val="6A656D"/>
              </a:buClr>
              <a:buSzPct val="75000"/>
              <a:defRPr/>
            </a:pPr>
            <a:endParaRPr lang="fr-FR" kern="0" dirty="0">
              <a:solidFill>
                <a:srgbClr val="353236"/>
              </a:solidFill>
              <a:sym typeface="Wingdings" panose="05000000000000000000" pitchFamily="2" charset="2"/>
            </a:endParaRPr>
          </a:p>
          <a:p>
            <a:pPr marL="0" lvl="1" algn="just" eaLnBrk="0" hangingPunct="0">
              <a:lnSpc>
                <a:spcPct val="105000"/>
              </a:lnSpc>
              <a:spcBef>
                <a:spcPct val="25000"/>
              </a:spcBef>
              <a:buClr>
                <a:srgbClr val="6A656D"/>
              </a:buClr>
              <a:buSzPct val="75000"/>
              <a:defRPr/>
            </a:pPr>
            <a:r>
              <a:rPr lang="fr-FR" kern="0" dirty="0">
                <a:solidFill>
                  <a:srgbClr val="353236"/>
                </a:solidFill>
                <a:sym typeface="Wingdings" panose="05000000000000000000" pitchFamily="2" charset="2"/>
              </a:rPr>
              <a:t> </a:t>
            </a:r>
            <a:r>
              <a:rPr lang="fr-FR" kern="0" dirty="0">
                <a:solidFill>
                  <a:srgbClr val="353236"/>
                </a:solidFill>
              </a:rPr>
              <a:t>Dans l’optique de faire émerger des </a:t>
            </a:r>
            <a:r>
              <a:rPr lang="fr-FR" b="1" kern="0" dirty="0">
                <a:solidFill>
                  <a:srgbClr val="353236"/>
                </a:solidFill>
              </a:rPr>
              <a:t>PME championnes </a:t>
            </a:r>
            <a:r>
              <a:rPr lang="fr-FR" kern="0" dirty="0">
                <a:solidFill>
                  <a:srgbClr val="353236"/>
                </a:solidFill>
              </a:rPr>
              <a:t>dans leur domaine</a:t>
            </a:r>
          </a:p>
        </p:txBody>
      </p:sp>
      <p:sp>
        <p:nvSpPr>
          <p:cNvPr id="36" name="Espace réservé du numéro de diapositive 22"/>
          <p:cNvSpPr txBox="1">
            <a:spLocks/>
          </p:cNvSpPr>
          <p:nvPr/>
        </p:nvSpPr>
        <p:spPr>
          <a:xfrm>
            <a:off x="8534400" y="6315249"/>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fr-FR"/>
            </a:defPPr>
            <a:lvl1pPr algn="r" rtl="0" eaLnBrk="0" fontAlgn="auto" hangingPunct="0">
              <a:spcBef>
                <a:spcPts val="0"/>
              </a:spcBef>
              <a:spcAft>
                <a:spcPts val="0"/>
              </a:spcAft>
              <a:defRPr sz="1200" kern="1200">
                <a:solidFill>
                  <a:schemeClr val="tx1"/>
                </a:solidFill>
                <a:latin typeface="Arial" charset="0"/>
                <a:ea typeface="ＭＳ Ｐゴシック" pitchFamily="34" charset="-128"/>
                <a:cs typeface="+mn-cs"/>
              </a:defRPr>
            </a:lvl1pPr>
            <a:lvl2pPr marL="742950" indent="-285750" algn="l" rtl="0" eaLnBrk="0" fontAlgn="base" hangingPunct="0">
              <a:spcBef>
                <a:spcPct val="0"/>
              </a:spcBef>
              <a:spcAft>
                <a:spcPct val="0"/>
              </a:spcAft>
              <a:defRPr kern="1200">
                <a:solidFill>
                  <a:schemeClr val="tx1"/>
                </a:solidFill>
                <a:latin typeface="Arial" charset="0"/>
                <a:ea typeface="ＭＳ Ｐゴシック" pitchFamily="34" charset="-128"/>
                <a:cs typeface="Arial" charset="0"/>
              </a:defRPr>
            </a:lvl2pPr>
            <a:lvl3pPr marL="11430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Arial" charset="0"/>
              </a:defRPr>
            </a:lvl3pPr>
            <a:lvl4pPr marL="16002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Arial" charset="0"/>
              </a:defRPr>
            </a:lvl4pPr>
            <a:lvl5pPr marL="20574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Arial" charset="0"/>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ＭＳ Ｐゴシック" pitchFamily="34" charset="-128"/>
                <a:cs typeface="Arial" charset="0"/>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ＭＳ Ｐゴシック" pitchFamily="34" charset="-128"/>
                <a:cs typeface="Arial" charset="0"/>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ＭＳ Ｐゴシック" pitchFamily="34" charset="-128"/>
                <a:cs typeface="Arial" charset="0"/>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ＭＳ Ｐゴシック" pitchFamily="34" charset="-128"/>
                <a:cs typeface="Arial" charset="0"/>
              </a:defRPr>
            </a:lvl9pPr>
          </a:lstStyle>
          <a:p>
            <a:pPr eaLnBrk="1" hangingPunct="1">
              <a:defRPr/>
            </a:pPr>
            <a:fld id="{4D8099D0-4C2E-4B69-8561-F7D316408673}" type="slidenum">
              <a:rPr lang="fr-FR">
                <a:solidFill>
                  <a:srgbClr val="353236"/>
                </a:solidFill>
                <a:latin typeface="Impact"/>
                <a:cs typeface="Arial" pitchFamily="34" charset="0"/>
              </a:rPr>
              <a:pPr eaLnBrk="1" hangingPunct="1">
                <a:defRPr/>
              </a:pPr>
              <a:t>13</a:t>
            </a:fld>
            <a:endParaRPr lang="fr-FR" dirty="0">
              <a:solidFill>
                <a:srgbClr val="353236"/>
              </a:solidFill>
              <a:latin typeface="Impact"/>
              <a:cs typeface="Arial" pitchFamily="34" charset="0"/>
            </a:endParaRPr>
          </a:p>
        </p:txBody>
      </p:sp>
      <p:sp>
        <p:nvSpPr>
          <p:cNvPr id="45" name="Espace réservé du contenu 7"/>
          <p:cNvSpPr>
            <a:spLocks noGrp="1"/>
          </p:cNvSpPr>
          <p:nvPr>
            <p:ph idx="1"/>
          </p:nvPr>
        </p:nvSpPr>
        <p:spPr>
          <a:xfrm>
            <a:off x="1866000" y="1097650"/>
            <a:ext cx="8460000" cy="576063"/>
          </a:xfrm>
        </p:spPr>
        <p:txBody>
          <a:bodyPr/>
          <a:lstStyle/>
          <a:p>
            <a:pPr algn="ctr"/>
            <a:r>
              <a:rPr lang="fr-FR" dirty="0"/>
              <a:t>Missions de Bpifrance division Innovation</a:t>
            </a:r>
          </a:p>
        </p:txBody>
      </p:sp>
      <p:sp>
        <p:nvSpPr>
          <p:cNvPr id="5" name="Titre 6">
            <a:extLst>
              <a:ext uri="{FF2B5EF4-FFF2-40B4-BE49-F238E27FC236}">
                <a16:creationId xmlns:a16="http://schemas.microsoft.com/office/drawing/2014/main" id="{39B26E1B-7546-C7F3-02F7-21C2FC58703B}"/>
              </a:ext>
            </a:extLst>
          </p:cNvPr>
          <p:cNvSpPr>
            <a:spLocks noGrp="1"/>
          </p:cNvSpPr>
          <p:nvPr>
            <p:ph type="title"/>
          </p:nvPr>
        </p:nvSpPr>
        <p:spPr>
          <a:xfrm>
            <a:off x="-767257" y="330475"/>
            <a:ext cx="5530932" cy="701123"/>
          </a:xfrm>
        </p:spPr>
        <p:txBody>
          <a:bodyPr/>
          <a:lstStyle/>
          <a:p>
            <a:r>
              <a:rPr lang="fr-FR" dirty="0"/>
              <a:t>La mission de Bpifrance</a:t>
            </a:r>
            <a:endParaRPr lang="en-GB" dirty="0">
              <a:latin typeface="Impact" panose="020B0806030902050204" pitchFamily="34" charset="0"/>
            </a:endParaRPr>
          </a:p>
        </p:txBody>
      </p:sp>
    </p:spTree>
    <p:extLst>
      <p:ext uri="{BB962C8B-B14F-4D97-AF65-F5344CB8AC3E}">
        <p14:creationId xmlns:p14="http://schemas.microsoft.com/office/powerpoint/2010/main" val="3051955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1A687D6C-E520-930E-3E8C-A25CD25AAAEE}"/>
              </a:ext>
            </a:extLst>
          </p:cNvPr>
          <p:cNvSpPr txBox="1"/>
          <p:nvPr/>
        </p:nvSpPr>
        <p:spPr>
          <a:xfrm>
            <a:off x="3157547" y="2854585"/>
            <a:ext cx="1349293" cy="738664"/>
          </a:xfrm>
          <a:prstGeom prst="rect">
            <a:avLst/>
          </a:prstGeom>
          <a:noFill/>
        </p:spPr>
        <p:txBody>
          <a:bodyPr wrap="square" rtlCol="0">
            <a:spAutoFit/>
          </a:bodyPr>
          <a:lstStyle/>
          <a:p>
            <a:pPr algn="ctr"/>
            <a:r>
              <a:rPr lang="fr-FR" sz="1400" b="1" kern="1200" dirty="0">
                <a:solidFill>
                  <a:schemeClr val="bg2"/>
                </a:solidFill>
              </a:rPr>
              <a:t>Explorer</a:t>
            </a:r>
            <a:r>
              <a:rPr lang="fr-FR" sz="1400" b="1" kern="1200" dirty="0"/>
              <a:t> la faisabilité de votre projet </a:t>
            </a:r>
          </a:p>
        </p:txBody>
      </p:sp>
      <p:sp>
        <p:nvSpPr>
          <p:cNvPr id="6" name="Rectangle 5">
            <a:extLst>
              <a:ext uri="{FF2B5EF4-FFF2-40B4-BE49-F238E27FC236}">
                <a16:creationId xmlns:a16="http://schemas.microsoft.com/office/drawing/2014/main" id="{DAE25FD1-0FEF-3499-A3AD-CABE9BE628FB}"/>
              </a:ext>
            </a:extLst>
          </p:cNvPr>
          <p:cNvSpPr/>
          <p:nvPr/>
        </p:nvSpPr>
        <p:spPr>
          <a:xfrm>
            <a:off x="1775520" y="476672"/>
            <a:ext cx="9361040" cy="4896544"/>
          </a:xfrm>
          <a:prstGeom prst="rect">
            <a:avLst/>
          </a:prstGeom>
          <a:noFill/>
          <a:ln w="38100" cap="flat" cmpd="sng" algn="ctr">
            <a:noFill/>
            <a:prstDash val="solid"/>
            <a:round/>
            <a:headEnd type="none" w="med" len="med"/>
            <a:tailEnd type="none" w="med" len="med"/>
          </a:ln>
        </p:spPr>
        <p:txBody>
          <a:bodyPr/>
          <a:lstStyle/>
          <a:p>
            <a:endParaRPr lang="fr-FR"/>
          </a:p>
        </p:txBody>
      </p:sp>
      <p:sp>
        <p:nvSpPr>
          <p:cNvPr id="8" name="Forme 7">
            <a:extLst>
              <a:ext uri="{FF2B5EF4-FFF2-40B4-BE49-F238E27FC236}">
                <a16:creationId xmlns:a16="http://schemas.microsoft.com/office/drawing/2014/main" id="{D8680FD0-7E87-1F6B-43AC-A69E42C9D0DB}"/>
              </a:ext>
            </a:extLst>
          </p:cNvPr>
          <p:cNvSpPr/>
          <p:nvPr/>
        </p:nvSpPr>
        <p:spPr>
          <a:xfrm rot="19296460" flipV="1">
            <a:off x="1434419" y="625061"/>
            <a:ext cx="9361016" cy="4599764"/>
          </a:xfrm>
          <a:prstGeom prst="swooshArrow">
            <a:avLst>
              <a:gd name="adj1" fmla="val 25000"/>
              <a:gd name="adj2" fmla="val 25000"/>
            </a:avLst>
          </a:prstGeom>
          <a:solidFill>
            <a:schemeClr val="tx1"/>
          </a:solidFill>
        </p:spPr>
        <p:style>
          <a:lnRef idx="0">
            <a:schemeClr val="accent1">
              <a:hueOff val="0"/>
              <a:satOff val="0"/>
              <a:lumOff val="0"/>
              <a:alphaOff val="0"/>
            </a:schemeClr>
          </a:lnRef>
          <a:fillRef idx="1">
            <a:scrgbClr r="0" g="0" b="0"/>
          </a:fillRef>
          <a:effectRef idx="1">
            <a:schemeClr val="accent1">
              <a:tint val="40000"/>
              <a:hueOff val="0"/>
              <a:satOff val="0"/>
              <a:lumOff val="0"/>
              <a:alphaOff val="0"/>
            </a:schemeClr>
          </a:effectRef>
          <a:fontRef idx="minor">
            <a:schemeClr val="dk1">
              <a:hueOff val="0"/>
              <a:satOff val="0"/>
              <a:lumOff val="0"/>
              <a:alphaOff val="0"/>
            </a:schemeClr>
          </a:fontRef>
        </p:style>
        <p:txBody>
          <a:bodyPr/>
          <a:lstStyle/>
          <a:p>
            <a:endParaRPr lang="fr-FR"/>
          </a:p>
        </p:txBody>
      </p:sp>
      <p:sp>
        <p:nvSpPr>
          <p:cNvPr id="9" name="Ellipse 8">
            <a:extLst>
              <a:ext uri="{FF2B5EF4-FFF2-40B4-BE49-F238E27FC236}">
                <a16:creationId xmlns:a16="http://schemas.microsoft.com/office/drawing/2014/main" id="{5CD2BFAD-9B15-B9DA-7880-C588E23924AC}"/>
              </a:ext>
            </a:extLst>
          </p:cNvPr>
          <p:cNvSpPr/>
          <p:nvPr/>
        </p:nvSpPr>
        <p:spPr>
          <a:xfrm>
            <a:off x="1774033" y="4111600"/>
            <a:ext cx="180192" cy="180192"/>
          </a:xfrm>
          <a:prstGeom prst="ellipse">
            <a:avLst/>
          </a:prstGeom>
          <a:solidFill>
            <a:schemeClr val="bg2"/>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txBody>
          <a:bodyPr/>
          <a:lstStyle/>
          <a:p>
            <a:endParaRPr lang="fr-FR"/>
          </a:p>
        </p:txBody>
      </p:sp>
      <p:sp>
        <p:nvSpPr>
          <p:cNvPr id="11" name="Ellipse 10">
            <a:extLst>
              <a:ext uri="{FF2B5EF4-FFF2-40B4-BE49-F238E27FC236}">
                <a16:creationId xmlns:a16="http://schemas.microsoft.com/office/drawing/2014/main" id="{815CA037-C71D-5673-EC23-80A241E448A5}"/>
              </a:ext>
            </a:extLst>
          </p:cNvPr>
          <p:cNvSpPr/>
          <p:nvPr/>
        </p:nvSpPr>
        <p:spPr>
          <a:xfrm>
            <a:off x="3691173" y="3993466"/>
            <a:ext cx="282040" cy="282040"/>
          </a:xfrm>
          <a:prstGeom prst="ellipse">
            <a:avLst/>
          </a:prstGeom>
          <a:solidFill>
            <a:schemeClr val="bg2"/>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txBody>
          <a:bodyPr/>
          <a:lstStyle/>
          <a:p>
            <a:endParaRPr lang="fr-FR"/>
          </a:p>
        </p:txBody>
      </p:sp>
      <p:sp>
        <p:nvSpPr>
          <p:cNvPr id="13" name="Ellipse 12">
            <a:extLst>
              <a:ext uri="{FF2B5EF4-FFF2-40B4-BE49-F238E27FC236}">
                <a16:creationId xmlns:a16="http://schemas.microsoft.com/office/drawing/2014/main" id="{0087CAA1-061D-201C-0637-28745CDF36D9}"/>
              </a:ext>
            </a:extLst>
          </p:cNvPr>
          <p:cNvSpPr/>
          <p:nvPr/>
        </p:nvSpPr>
        <p:spPr>
          <a:xfrm>
            <a:off x="5612230" y="3398532"/>
            <a:ext cx="376054" cy="376054"/>
          </a:xfrm>
          <a:prstGeom prst="ellipse">
            <a:avLst/>
          </a:prstGeom>
          <a:solidFill>
            <a:schemeClr val="bg2"/>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txBody>
          <a:bodyPr/>
          <a:lstStyle/>
          <a:p>
            <a:endParaRPr lang="fr-FR"/>
          </a:p>
        </p:txBody>
      </p:sp>
      <p:sp>
        <p:nvSpPr>
          <p:cNvPr id="16" name="Ellipse 15">
            <a:extLst>
              <a:ext uri="{FF2B5EF4-FFF2-40B4-BE49-F238E27FC236}">
                <a16:creationId xmlns:a16="http://schemas.microsoft.com/office/drawing/2014/main" id="{DB5903CA-C766-6125-7BB4-FF1C961EA501}"/>
              </a:ext>
            </a:extLst>
          </p:cNvPr>
          <p:cNvSpPr/>
          <p:nvPr/>
        </p:nvSpPr>
        <p:spPr>
          <a:xfrm>
            <a:off x="7525454" y="2428113"/>
            <a:ext cx="485737" cy="485737"/>
          </a:xfrm>
          <a:prstGeom prst="ellipse">
            <a:avLst/>
          </a:prstGeom>
          <a:solidFill>
            <a:schemeClr val="bg2"/>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txBody>
          <a:bodyPr/>
          <a:lstStyle/>
          <a:p>
            <a:endParaRPr lang="fr-FR"/>
          </a:p>
        </p:txBody>
      </p:sp>
      <p:sp>
        <p:nvSpPr>
          <p:cNvPr id="18" name="Ellipse 17">
            <a:extLst>
              <a:ext uri="{FF2B5EF4-FFF2-40B4-BE49-F238E27FC236}">
                <a16:creationId xmlns:a16="http://schemas.microsoft.com/office/drawing/2014/main" id="{EB34CCBA-6BC4-7014-2F7E-42075F62E8C0}"/>
              </a:ext>
            </a:extLst>
          </p:cNvPr>
          <p:cNvSpPr/>
          <p:nvPr/>
        </p:nvSpPr>
        <p:spPr>
          <a:xfrm>
            <a:off x="9426926" y="1260698"/>
            <a:ext cx="618923" cy="618923"/>
          </a:xfrm>
          <a:prstGeom prst="ellipse">
            <a:avLst/>
          </a:prstGeom>
          <a:solidFill>
            <a:schemeClr val="bg2"/>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txBody>
          <a:bodyPr/>
          <a:lstStyle/>
          <a:p>
            <a:endParaRPr lang="fr-FR"/>
          </a:p>
        </p:txBody>
      </p:sp>
      <p:sp>
        <p:nvSpPr>
          <p:cNvPr id="3" name="Espace réservé de la date 2">
            <a:extLst>
              <a:ext uri="{FF2B5EF4-FFF2-40B4-BE49-F238E27FC236}">
                <a16:creationId xmlns:a16="http://schemas.microsoft.com/office/drawing/2014/main" id="{9DDF409E-AACF-4FF3-B0BF-46B8A8B8CFF0}"/>
              </a:ext>
            </a:extLst>
          </p:cNvPr>
          <p:cNvSpPr>
            <a:spLocks noGrp="1"/>
          </p:cNvSpPr>
          <p:nvPr>
            <p:ph type="dt" sz="half" idx="10"/>
          </p:nvPr>
        </p:nvSpPr>
        <p:spPr/>
        <p:txBody>
          <a:bodyPr/>
          <a:lstStyle/>
          <a:p>
            <a:fld id="{121F5AB3-A377-4667-B84E-E4C429C77C9B}" type="datetime1">
              <a:rPr lang="fr-FR" smtClean="0"/>
              <a:pPr/>
              <a:t>15/05/2025</a:t>
            </a:fld>
            <a:endParaRPr lang="fr-FR"/>
          </a:p>
        </p:txBody>
      </p:sp>
      <p:sp>
        <p:nvSpPr>
          <p:cNvPr id="4" name="Espace réservé du numéro de diapositive 3">
            <a:extLst>
              <a:ext uri="{FF2B5EF4-FFF2-40B4-BE49-F238E27FC236}">
                <a16:creationId xmlns:a16="http://schemas.microsoft.com/office/drawing/2014/main" id="{21F44A13-CBC3-4C3E-B1EB-485C0E76FD2B}"/>
              </a:ext>
            </a:extLst>
          </p:cNvPr>
          <p:cNvSpPr>
            <a:spLocks noGrp="1"/>
          </p:cNvSpPr>
          <p:nvPr>
            <p:ph type="sldNum" sz="quarter" idx="11"/>
          </p:nvPr>
        </p:nvSpPr>
        <p:spPr/>
        <p:txBody>
          <a:bodyPr/>
          <a:lstStyle/>
          <a:p>
            <a:fld id="{19858401-1896-4F80-9B2B-186795E41C27}" type="slidenum">
              <a:rPr lang="fr-FR" smtClean="0"/>
              <a:pPr/>
              <a:t>14</a:t>
            </a:fld>
            <a:endParaRPr lang="fr-FR"/>
          </a:p>
        </p:txBody>
      </p:sp>
      <p:sp>
        <p:nvSpPr>
          <p:cNvPr id="7" name="Titre 6">
            <a:extLst>
              <a:ext uri="{FF2B5EF4-FFF2-40B4-BE49-F238E27FC236}">
                <a16:creationId xmlns:a16="http://schemas.microsoft.com/office/drawing/2014/main" id="{53340C37-F5DA-4FEF-8929-7933A4B8814F}"/>
              </a:ext>
            </a:extLst>
          </p:cNvPr>
          <p:cNvSpPr>
            <a:spLocks noGrp="1"/>
          </p:cNvSpPr>
          <p:nvPr>
            <p:ph type="title"/>
          </p:nvPr>
        </p:nvSpPr>
        <p:spPr>
          <a:xfrm>
            <a:off x="-767257" y="330475"/>
            <a:ext cx="6637391" cy="701123"/>
          </a:xfrm>
        </p:spPr>
        <p:txBody>
          <a:bodyPr/>
          <a:lstStyle/>
          <a:p>
            <a:r>
              <a:rPr lang="fr-FR" dirty="0"/>
              <a:t>UN Continuum de financement</a:t>
            </a:r>
          </a:p>
        </p:txBody>
      </p:sp>
      <p:sp>
        <p:nvSpPr>
          <p:cNvPr id="2" name="ZoneTexte 1">
            <a:extLst>
              <a:ext uri="{FF2B5EF4-FFF2-40B4-BE49-F238E27FC236}">
                <a16:creationId xmlns:a16="http://schemas.microsoft.com/office/drawing/2014/main" id="{EE6C57A9-C45E-4D7D-ABBF-9A954579E155}"/>
              </a:ext>
            </a:extLst>
          </p:cNvPr>
          <p:cNvSpPr txBox="1"/>
          <p:nvPr/>
        </p:nvSpPr>
        <p:spPr>
          <a:xfrm>
            <a:off x="809016" y="1021888"/>
            <a:ext cx="4803214" cy="1169551"/>
          </a:xfrm>
          <a:prstGeom prst="rect">
            <a:avLst/>
          </a:prstGeom>
          <a:noFill/>
        </p:spPr>
        <p:txBody>
          <a:bodyPr wrap="square" rtlCol="0">
            <a:spAutoFit/>
          </a:bodyPr>
          <a:lstStyle/>
          <a:p>
            <a:r>
              <a:rPr lang="fr-FR" sz="1400" b="1" dirty="0">
                <a:solidFill>
                  <a:schemeClr val="bg2"/>
                </a:solidFill>
              </a:rPr>
              <a:t>Start-up</a:t>
            </a:r>
            <a:r>
              <a:rPr lang="fr-FR" sz="1400" b="1" dirty="0"/>
              <a:t> = Jeune Entreprise innovante / rupture</a:t>
            </a:r>
            <a:r>
              <a:rPr lang="fr-FR" sz="1400" dirty="0"/>
              <a:t> </a:t>
            </a:r>
          </a:p>
          <a:p>
            <a:pPr marL="285750" indent="-285750">
              <a:buFont typeface="Arial" panose="020B0604020202020204" pitchFamily="34" charset="0"/>
              <a:buChar char="•"/>
            </a:pPr>
            <a:r>
              <a:rPr lang="fr-FR" sz="1400" dirty="0"/>
              <a:t>Ambition internationale</a:t>
            </a:r>
          </a:p>
          <a:p>
            <a:pPr marL="285750" indent="-285750">
              <a:buFont typeface="Arial" panose="020B0604020202020204" pitchFamily="34" charset="0"/>
              <a:buChar char="•"/>
            </a:pPr>
            <a:r>
              <a:rPr lang="fr-FR" sz="1400" dirty="0"/>
              <a:t>Fort besoin d’investissement</a:t>
            </a:r>
          </a:p>
          <a:p>
            <a:pPr marL="285750" indent="-285750">
              <a:buFont typeface="Arial" panose="020B0604020202020204" pitchFamily="34" charset="0"/>
              <a:buChar char="•"/>
            </a:pPr>
            <a:r>
              <a:rPr lang="fr-FR" sz="1400" dirty="0"/>
              <a:t>Croissance peu prévisible</a:t>
            </a:r>
          </a:p>
          <a:p>
            <a:pPr marL="285750" indent="-285750">
              <a:buFont typeface="Arial" panose="020B0604020202020204" pitchFamily="34" charset="0"/>
              <a:buChar char="•"/>
            </a:pPr>
            <a:r>
              <a:rPr lang="fr-FR" sz="1400" dirty="0"/>
              <a:t>Business Plan souvent déficitaire les premières années</a:t>
            </a:r>
          </a:p>
        </p:txBody>
      </p:sp>
      <p:sp>
        <p:nvSpPr>
          <p:cNvPr id="42" name="Rectangle : coins arrondis 41">
            <a:extLst>
              <a:ext uri="{FF2B5EF4-FFF2-40B4-BE49-F238E27FC236}">
                <a16:creationId xmlns:a16="http://schemas.microsoft.com/office/drawing/2014/main" id="{D0E01E88-7BEE-28D4-C06B-C00904CF1D09}"/>
              </a:ext>
            </a:extLst>
          </p:cNvPr>
          <p:cNvSpPr/>
          <p:nvPr/>
        </p:nvSpPr>
        <p:spPr>
          <a:xfrm>
            <a:off x="1018129" y="4777632"/>
            <a:ext cx="1692000" cy="1368000"/>
          </a:xfrm>
          <a:prstGeom prst="roundRect">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2"/>
                </a:solidFill>
                <a:latin typeface="Arial" pitchFamily="34" charset="0"/>
                <a:cs typeface="Arial" pitchFamily="34" charset="0"/>
              </a:rPr>
              <a:t>Aides</a:t>
            </a:r>
            <a:r>
              <a:rPr lang="fr-FR" sz="1400" dirty="0">
                <a:solidFill>
                  <a:srgbClr val="786E64"/>
                </a:solidFill>
                <a:latin typeface="Arial" pitchFamily="34" charset="0"/>
                <a:cs typeface="Arial" pitchFamily="34" charset="0"/>
              </a:rPr>
              <a:t> </a:t>
            </a:r>
            <a:r>
              <a:rPr lang="fr-FR" sz="1400" b="1" dirty="0">
                <a:solidFill>
                  <a:srgbClr val="786E64"/>
                </a:solidFill>
                <a:latin typeface="Arial" pitchFamily="34" charset="0"/>
                <a:cs typeface="Arial" pitchFamily="34" charset="0"/>
              </a:rPr>
              <a:t>à la création (subvention)</a:t>
            </a:r>
          </a:p>
        </p:txBody>
      </p:sp>
      <p:sp>
        <p:nvSpPr>
          <p:cNvPr id="43" name="Rectangle : coins arrondis 42">
            <a:extLst>
              <a:ext uri="{FF2B5EF4-FFF2-40B4-BE49-F238E27FC236}">
                <a16:creationId xmlns:a16="http://schemas.microsoft.com/office/drawing/2014/main" id="{7DC3361F-6519-EFA9-3091-AB590B04410B}"/>
              </a:ext>
            </a:extLst>
          </p:cNvPr>
          <p:cNvSpPr/>
          <p:nvPr/>
        </p:nvSpPr>
        <p:spPr>
          <a:xfrm>
            <a:off x="2986193" y="4777632"/>
            <a:ext cx="1692000" cy="1368000"/>
          </a:xfrm>
          <a:prstGeom prst="roundRect">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2"/>
                </a:solidFill>
                <a:latin typeface="Arial" pitchFamily="34" charset="0"/>
                <a:cs typeface="Arial" pitchFamily="34" charset="0"/>
              </a:rPr>
              <a:t>Soutiens financiers </a:t>
            </a:r>
            <a:r>
              <a:rPr lang="fr-FR" sz="1400" b="1" dirty="0">
                <a:solidFill>
                  <a:srgbClr val="786E64"/>
                </a:solidFill>
                <a:latin typeface="Arial" pitchFamily="34" charset="0"/>
                <a:cs typeface="Arial" pitchFamily="34" charset="0"/>
              </a:rPr>
              <a:t>pour la préparation et la validation de votre projet</a:t>
            </a:r>
            <a:r>
              <a:rPr lang="fr-FR" sz="900" dirty="0">
                <a:solidFill>
                  <a:srgbClr val="786E64"/>
                </a:solidFill>
                <a:latin typeface="Arial" pitchFamily="34" charset="0"/>
                <a:cs typeface="Arial" pitchFamily="34" charset="0"/>
              </a:rPr>
              <a:t>-</a:t>
            </a:r>
            <a:endParaRPr lang="fr-FR" sz="1400" b="1" dirty="0">
              <a:solidFill>
                <a:srgbClr val="786E64"/>
              </a:solidFill>
              <a:latin typeface="Arial" pitchFamily="34" charset="0"/>
              <a:cs typeface="Arial" pitchFamily="34" charset="0"/>
            </a:endParaRPr>
          </a:p>
        </p:txBody>
      </p:sp>
      <p:sp>
        <p:nvSpPr>
          <p:cNvPr id="44" name="Rectangle : coins arrondis 43">
            <a:extLst>
              <a:ext uri="{FF2B5EF4-FFF2-40B4-BE49-F238E27FC236}">
                <a16:creationId xmlns:a16="http://schemas.microsoft.com/office/drawing/2014/main" id="{12130556-3D58-B697-973E-6ED1D1D41298}"/>
              </a:ext>
            </a:extLst>
          </p:cNvPr>
          <p:cNvSpPr/>
          <p:nvPr/>
        </p:nvSpPr>
        <p:spPr>
          <a:xfrm>
            <a:off x="4954257" y="4777632"/>
            <a:ext cx="1692000" cy="1368000"/>
          </a:xfrm>
          <a:prstGeom prst="roundRect">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spcAft>
                <a:spcPct val="35000"/>
              </a:spcAft>
              <a:defRPr/>
            </a:pPr>
            <a:r>
              <a:rPr lang="fr-FR" sz="1400" b="1" dirty="0">
                <a:solidFill>
                  <a:srgbClr val="786E64"/>
                </a:solidFill>
                <a:latin typeface="Arial" pitchFamily="34" charset="0"/>
                <a:cs typeface="Arial" pitchFamily="34" charset="0"/>
              </a:rPr>
              <a:t>Faciliter votre </a:t>
            </a:r>
            <a:r>
              <a:rPr lang="fr-FR" sz="1400" b="1" dirty="0">
                <a:solidFill>
                  <a:schemeClr val="bg2"/>
                </a:solidFill>
                <a:latin typeface="Arial" pitchFamily="34" charset="0"/>
                <a:cs typeface="Arial" pitchFamily="34" charset="0"/>
              </a:rPr>
              <a:t>levée de fonds </a:t>
            </a:r>
            <a:r>
              <a:rPr lang="fr-FR" sz="1400" b="1" dirty="0">
                <a:solidFill>
                  <a:srgbClr val="786E64"/>
                </a:solidFill>
                <a:latin typeface="Arial" pitchFamily="34" charset="0"/>
                <a:cs typeface="Arial" pitchFamily="34" charset="0"/>
              </a:rPr>
              <a:t>et en renforçant vos fonds propres</a:t>
            </a:r>
          </a:p>
        </p:txBody>
      </p:sp>
      <p:sp>
        <p:nvSpPr>
          <p:cNvPr id="45" name="Rectangle : coins arrondis 44">
            <a:extLst>
              <a:ext uri="{FF2B5EF4-FFF2-40B4-BE49-F238E27FC236}">
                <a16:creationId xmlns:a16="http://schemas.microsoft.com/office/drawing/2014/main" id="{5FB41017-D1A5-7D32-EA49-215C3FD80961}"/>
              </a:ext>
            </a:extLst>
          </p:cNvPr>
          <p:cNvSpPr/>
          <p:nvPr/>
        </p:nvSpPr>
        <p:spPr>
          <a:xfrm>
            <a:off x="6922322" y="4777632"/>
            <a:ext cx="1692000" cy="1368000"/>
          </a:xfrm>
          <a:prstGeom prst="roundRect">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spcAft>
                <a:spcPct val="35000"/>
              </a:spcAft>
              <a:defRPr/>
            </a:pPr>
            <a:r>
              <a:rPr lang="fr-FR" sz="1400" b="1" dirty="0">
                <a:solidFill>
                  <a:srgbClr val="786E64"/>
                </a:solidFill>
                <a:latin typeface="Arial" pitchFamily="34" charset="0"/>
                <a:cs typeface="Arial" pitchFamily="34" charset="0"/>
              </a:rPr>
              <a:t>Nous </a:t>
            </a:r>
            <a:r>
              <a:rPr lang="fr-FR" sz="1400" b="1" dirty="0">
                <a:solidFill>
                  <a:schemeClr val="bg2"/>
                </a:solidFill>
                <a:latin typeface="Arial" pitchFamily="34" charset="0"/>
                <a:cs typeface="Arial" pitchFamily="34" charset="0"/>
              </a:rPr>
              <a:t>soutenons</a:t>
            </a:r>
            <a:r>
              <a:rPr lang="fr-FR" sz="1400" b="1" dirty="0">
                <a:solidFill>
                  <a:srgbClr val="786E64"/>
                </a:solidFill>
                <a:latin typeface="Arial" pitchFamily="34" charset="0"/>
                <a:cs typeface="Arial" pitchFamily="34" charset="0"/>
              </a:rPr>
              <a:t> le développement de votre projet de R&amp;D innovant</a:t>
            </a:r>
          </a:p>
        </p:txBody>
      </p:sp>
      <p:sp>
        <p:nvSpPr>
          <p:cNvPr id="46" name="Rectangle : coins arrondis 45">
            <a:extLst>
              <a:ext uri="{FF2B5EF4-FFF2-40B4-BE49-F238E27FC236}">
                <a16:creationId xmlns:a16="http://schemas.microsoft.com/office/drawing/2014/main" id="{26E1755B-0BDE-27E3-B694-FDA77B68EBD2}"/>
              </a:ext>
            </a:extLst>
          </p:cNvPr>
          <p:cNvSpPr/>
          <p:nvPr/>
        </p:nvSpPr>
        <p:spPr>
          <a:xfrm>
            <a:off x="8890387" y="4777632"/>
            <a:ext cx="1692000" cy="1368000"/>
          </a:xfrm>
          <a:prstGeom prst="roundRect">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spcAft>
                <a:spcPct val="35000"/>
              </a:spcAft>
              <a:defRPr/>
            </a:pPr>
            <a:r>
              <a:rPr lang="fr-FR" sz="1400" b="1" dirty="0">
                <a:solidFill>
                  <a:srgbClr val="786E64"/>
                </a:solidFill>
                <a:latin typeface="Arial" pitchFamily="34" charset="0"/>
                <a:cs typeface="Arial" pitchFamily="34" charset="0"/>
              </a:rPr>
              <a:t>Nous </a:t>
            </a:r>
            <a:r>
              <a:rPr lang="fr-FR" sz="1400" b="1" dirty="0">
                <a:solidFill>
                  <a:schemeClr val="bg2"/>
                </a:solidFill>
                <a:latin typeface="Arial" pitchFamily="34" charset="0"/>
                <a:cs typeface="Arial" pitchFamily="34" charset="0"/>
              </a:rPr>
              <a:t>finançons</a:t>
            </a:r>
            <a:r>
              <a:rPr lang="fr-FR" sz="1400" b="1" dirty="0">
                <a:solidFill>
                  <a:srgbClr val="786E64"/>
                </a:solidFill>
                <a:latin typeface="Arial" pitchFamily="34" charset="0"/>
                <a:cs typeface="Arial" pitchFamily="34" charset="0"/>
              </a:rPr>
              <a:t> le  lancement industriel et commercial de votre projet</a:t>
            </a:r>
          </a:p>
        </p:txBody>
      </p:sp>
      <p:sp>
        <p:nvSpPr>
          <p:cNvPr id="22" name="ZoneTexte 21">
            <a:extLst>
              <a:ext uri="{FF2B5EF4-FFF2-40B4-BE49-F238E27FC236}">
                <a16:creationId xmlns:a16="http://schemas.microsoft.com/office/drawing/2014/main" id="{68A2A443-7940-0626-F6DF-1197CB0CD6E2}"/>
              </a:ext>
            </a:extLst>
          </p:cNvPr>
          <p:cNvSpPr txBox="1"/>
          <p:nvPr/>
        </p:nvSpPr>
        <p:spPr>
          <a:xfrm>
            <a:off x="1189483" y="3100244"/>
            <a:ext cx="1349293" cy="867930"/>
          </a:xfrm>
          <a:prstGeom prst="rect">
            <a:avLst/>
          </a:prstGeom>
          <a:noFill/>
        </p:spPr>
        <p:txBody>
          <a:bodyPr wrap="square" rtlCol="0">
            <a:spAutoFit/>
          </a:bodyPr>
          <a:lstStyle/>
          <a:p>
            <a:pPr marL="0" lvl="0" indent="0" algn="ctr" defTabSz="622300">
              <a:lnSpc>
                <a:spcPct val="90000"/>
              </a:lnSpc>
              <a:spcBef>
                <a:spcPct val="0"/>
              </a:spcBef>
              <a:spcAft>
                <a:spcPct val="35000"/>
              </a:spcAft>
              <a:buNone/>
            </a:pPr>
            <a:r>
              <a:rPr lang="fr-FR" sz="1400" b="1" kern="1200" dirty="0">
                <a:solidFill>
                  <a:schemeClr val="bg2"/>
                </a:solidFill>
              </a:rPr>
              <a:t>Transformer</a:t>
            </a:r>
            <a:r>
              <a:rPr lang="fr-FR" sz="1400" b="1" dirty="0">
                <a:solidFill>
                  <a:schemeClr val="bg2"/>
                </a:solidFill>
              </a:rPr>
              <a:t> </a:t>
            </a:r>
            <a:r>
              <a:rPr lang="fr-FR" sz="1400" b="1" kern="1200" dirty="0"/>
              <a:t>votre idée en entreprise innovante</a:t>
            </a:r>
          </a:p>
        </p:txBody>
      </p:sp>
      <p:sp>
        <p:nvSpPr>
          <p:cNvPr id="23" name="ZoneTexte 22">
            <a:extLst>
              <a:ext uri="{FF2B5EF4-FFF2-40B4-BE49-F238E27FC236}">
                <a16:creationId xmlns:a16="http://schemas.microsoft.com/office/drawing/2014/main" id="{6E715F76-03E9-CF47-2777-32EE666E36C8}"/>
              </a:ext>
            </a:extLst>
          </p:cNvPr>
          <p:cNvSpPr txBox="1"/>
          <p:nvPr/>
        </p:nvSpPr>
        <p:spPr>
          <a:xfrm>
            <a:off x="5221049" y="2332083"/>
            <a:ext cx="1158417" cy="674031"/>
          </a:xfrm>
          <a:prstGeom prst="rect">
            <a:avLst/>
          </a:prstGeom>
          <a:noFill/>
        </p:spPr>
        <p:txBody>
          <a:bodyPr wrap="square" rtlCol="0">
            <a:spAutoFit/>
          </a:bodyPr>
          <a:lstStyle/>
          <a:p>
            <a:pPr marL="0" lvl="0" indent="0" algn="ctr" defTabSz="622300">
              <a:lnSpc>
                <a:spcPct val="90000"/>
              </a:lnSpc>
              <a:spcBef>
                <a:spcPct val="0"/>
              </a:spcBef>
              <a:spcAft>
                <a:spcPct val="35000"/>
              </a:spcAft>
              <a:buNone/>
            </a:pPr>
            <a:r>
              <a:rPr lang="fr-FR" sz="1400" b="1" kern="1200" dirty="0">
                <a:solidFill>
                  <a:schemeClr val="bg2"/>
                </a:solidFill>
              </a:rPr>
              <a:t>Renforcer</a:t>
            </a:r>
            <a:r>
              <a:rPr lang="fr-FR" sz="1400" b="1" kern="1200" dirty="0"/>
              <a:t> </a:t>
            </a:r>
            <a:r>
              <a:rPr lang="fr-FR" sz="1400" b="1" dirty="0"/>
              <a:t>v</a:t>
            </a:r>
            <a:r>
              <a:rPr lang="fr-FR" sz="1400" b="1" kern="1200" dirty="0"/>
              <a:t>os fonds propres</a:t>
            </a:r>
          </a:p>
        </p:txBody>
      </p:sp>
      <p:sp>
        <p:nvSpPr>
          <p:cNvPr id="24" name="ZoneTexte 23">
            <a:extLst>
              <a:ext uri="{FF2B5EF4-FFF2-40B4-BE49-F238E27FC236}">
                <a16:creationId xmlns:a16="http://schemas.microsoft.com/office/drawing/2014/main" id="{970EB76B-21D2-26D3-A6F2-71426AB13F3E}"/>
              </a:ext>
            </a:extLst>
          </p:cNvPr>
          <p:cNvSpPr txBox="1"/>
          <p:nvPr/>
        </p:nvSpPr>
        <p:spPr>
          <a:xfrm>
            <a:off x="7189113" y="1202189"/>
            <a:ext cx="1158417" cy="674031"/>
          </a:xfrm>
          <a:prstGeom prst="rect">
            <a:avLst/>
          </a:prstGeom>
          <a:noFill/>
        </p:spPr>
        <p:txBody>
          <a:bodyPr wrap="square" rtlCol="0">
            <a:spAutoFit/>
          </a:bodyPr>
          <a:lstStyle/>
          <a:p>
            <a:pPr marL="0" lvl="0" indent="0" algn="ctr" defTabSz="622300">
              <a:lnSpc>
                <a:spcPct val="90000"/>
              </a:lnSpc>
              <a:spcBef>
                <a:spcPct val="0"/>
              </a:spcBef>
              <a:spcAft>
                <a:spcPct val="35000"/>
              </a:spcAft>
              <a:buNone/>
            </a:pPr>
            <a:r>
              <a:rPr lang="fr-FR" sz="1400" b="1" kern="1200" dirty="0">
                <a:solidFill>
                  <a:schemeClr val="bg2"/>
                </a:solidFill>
              </a:rPr>
              <a:t>Réaliser </a:t>
            </a:r>
            <a:r>
              <a:rPr lang="fr-FR" sz="1400" b="1" kern="1200" dirty="0"/>
              <a:t>vos projets d’innovation</a:t>
            </a:r>
          </a:p>
        </p:txBody>
      </p:sp>
      <p:sp>
        <p:nvSpPr>
          <p:cNvPr id="25" name="ZoneTexte 24">
            <a:extLst>
              <a:ext uri="{FF2B5EF4-FFF2-40B4-BE49-F238E27FC236}">
                <a16:creationId xmlns:a16="http://schemas.microsoft.com/office/drawing/2014/main" id="{9FF67653-EDF2-0586-4C2B-90D3D52C47F5}"/>
              </a:ext>
            </a:extLst>
          </p:cNvPr>
          <p:cNvSpPr txBox="1"/>
          <p:nvPr/>
        </p:nvSpPr>
        <p:spPr>
          <a:xfrm>
            <a:off x="8962185" y="2516515"/>
            <a:ext cx="1548403" cy="867930"/>
          </a:xfrm>
          <a:prstGeom prst="rect">
            <a:avLst/>
          </a:prstGeom>
          <a:noFill/>
        </p:spPr>
        <p:txBody>
          <a:bodyPr wrap="square" rtlCol="0">
            <a:spAutoFit/>
          </a:bodyPr>
          <a:lstStyle/>
          <a:p>
            <a:pPr marL="0" lvl="0" indent="0" algn="ctr" defTabSz="622300">
              <a:lnSpc>
                <a:spcPct val="90000"/>
              </a:lnSpc>
              <a:spcBef>
                <a:spcPct val="0"/>
              </a:spcBef>
              <a:spcAft>
                <a:spcPct val="35000"/>
              </a:spcAft>
              <a:buNone/>
            </a:pPr>
            <a:r>
              <a:rPr lang="fr-FR" sz="1400" b="1" kern="1200" dirty="0">
                <a:solidFill>
                  <a:schemeClr val="bg2"/>
                </a:solidFill>
                <a:latin typeface="+mn-lt"/>
                <a:cs typeface="Calibri" pitchFamily="34" charset="0"/>
              </a:rPr>
              <a:t>Réussir</a:t>
            </a:r>
            <a:r>
              <a:rPr lang="fr-FR" sz="1400" b="1" kern="1200" dirty="0">
                <a:latin typeface="+mn-lt"/>
                <a:cs typeface="Calibri" pitchFamily="34" charset="0"/>
              </a:rPr>
              <a:t> votre stratégie industrielle et commerciale </a:t>
            </a:r>
          </a:p>
        </p:txBody>
      </p:sp>
    </p:spTree>
    <p:extLst>
      <p:ext uri="{BB962C8B-B14F-4D97-AF65-F5344CB8AC3E}">
        <p14:creationId xmlns:p14="http://schemas.microsoft.com/office/powerpoint/2010/main" val="1578002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E63A6-DC8C-2779-7E3C-57205FCA671D}"/>
            </a:ext>
          </a:extLst>
        </p:cNvPr>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11068C35-C32A-6EE7-9D78-B8C1BEEF4A77}"/>
              </a:ext>
            </a:extLst>
          </p:cNvPr>
          <p:cNvSpPr>
            <a:spLocks noGrp="1"/>
          </p:cNvSpPr>
          <p:nvPr>
            <p:ph type="dt" sz="half" idx="10"/>
          </p:nvPr>
        </p:nvSpPr>
        <p:spPr/>
        <p:txBody>
          <a:bodyPr/>
          <a:lstStyle/>
          <a:p>
            <a:fld id="{121F5AB3-A377-4667-B84E-E4C429C77C9B}" type="datetime1">
              <a:rPr lang="fr-FR" smtClean="0"/>
              <a:pPr/>
              <a:t>15/05/2025</a:t>
            </a:fld>
            <a:endParaRPr lang="fr-FR"/>
          </a:p>
        </p:txBody>
      </p:sp>
      <p:sp>
        <p:nvSpPr>
          <p:cNvPr id="4" name="Espace réservé du numéro de diapositive 3">
            <a:extLst>
              <a:ext uri="{FF2B5EF4-FFF2-40B4-BE49-F238E27FC236}">
                <a16:creationId xmlns:a16="http://schemas.microsoft.com/office/drawing/2014/main" id="{407FD34E-B82C-D0D3-4B5D-707A3464267A}"/>
              </a:ext>
            </a:extLst>
          </p:cNvPr>
          <p:cNvSpPr>
            <a:spLocks noGrp="1"/>
          </p:cNvSpPr>
          <p:nvPr>
            <p:ph type="sldNum" sz="quarter" idx="11"/>
          </p:nvPr>
        </p:nvSpPr>
        <p:spPr/>
        <p:txBody>
          <a:bodyPr/>
          <a:lstStyle/>
          <a:p>
            <a:fld id="{19858401-1896-4F80-9B2B-186795E41C27}" type="slidenum">
              <a:rPr lang="fr-FR" smtClean="0"/>
              <a:pPr/>
              <a:t>15</a:t>
            </a:fld>
            <a:endParaRPr lang="fr-FR"/>
          </a:p>
        </p:txBody>
      </p:sp>
      <p:sp>
        <p:nvSpPr>
          <p:cNvPr id="7" name="Titre 6">
            <a:extLst>
              <a:ext uri="{FF2B5EF4-FFF2-40B4-BE49-F238E27FC236}">
                <a16:creationId xmlns:a16="http://schemas.microsoft.com/office/drawing/2014/main" id="{3411538D-E6BA-2CFE-886C-BAB5690805A1}"/>
              </a:ext>
            </a:extLst>
          </p:cNvPr>
          <p:cNvSpPr>
            <a:spLocks noGrp="1"/>
          </p:cNvSpPr>
          <p:nvPr>
            <p:ph type="title"/>
          </p:nvPr>
        </p:nvSpPr>
        <p:spPr>
          <a:xfrm>
            <a:off x="-767257" y="330475"/>
            <a:ext cx="6637391" cy="701123"/>
          </a:xfrm>
        </p:spPr>
        <p:txBody>
          <a:bodyPr/>
          <a:lstStyle/>
          <a:p>
            <a:r>
              <a:rPr lang="fr-FR" dirty="0"/>
              <a:t>UN Continuum de financement</a:t>
            </a:r>
          </a:p>
        </p:txBody>
      </p:sp>
      <p:sp>
        <p:nvSpPr>
          <p:cNvPr id="2" name="ZoneTexte 1">
            <a:extLst>
              <a:ext uri="{FF2B5EF4-FFF2-40B4-BE49-F238E27FC236}">
                <a16:creationId xmlns:a16="http://schemas.microsoft.com/office/drawing/2014/main" id="{326DEFD7-585F-2F5D-8184-2D3D480B8845}"/>
              </a:ext>
            </a:extLst>
          </p:cNvPr>
          <p:cNvSpPr txBox="1"/>
          <p:nvPr/>
        </p:nvSpPr>
        <p:spPr>
          <a:xfrm>
            <a:off x="809016" y="1021888"/>
            <a:ext cx="4803214" cy="307777"/>
          </a:xfrm>
          <a:prstGeom prst="rect">
            <a:avLst/>
          </a:prstGeom>
          <a:noFill/>
        </p:spPr>
        <p:txBody>
          <a:bodyPr wrap="square" rtlCol="0">
            <a:spAutoFit/>
          </a:bodyPr>
          <a:lstStyle/>
          <a:p>
            <a:r>
              <a:rPr lang="fr-FR" sz="1400" b="1" dirty="0">
                <a:solidFill>
                  <a:schemeClr val="bg2"/>
                </a:solidFill>
              </a:rPr>
              <a:t>ADAPTÉS À CHAQUE PHASE DE DÉVELOPPEMENT</a:t>
            </a:r>
          </a:p>
        </p:txBody>
      </p:sp>
      <p:sp>
        <p:nvSpPr>
          <p:cNvPr id="5" name="Rectangle 4">
            <a:extLst>
              <a:ext uri="{FF2B5EF4-FFF2-40B4-BE49-F238E27FC236}">
                <a16:creationId xmlns:a16="http://schemas.microsoft.com/office/drawing/2014/main" id="{DA08DD9B-2437-5BA5-8AC2-9D1A8E236244}"/>
              </a:ext>
            </a:extLst>
          </p:cNvPr>
          <p:cNvSpPr/>
          <p:nvPr/>
        </p:nvSpPr>
        <p:spPr>
          <a:xfrm>
            <a:off x="742095" y="1670307"/>
            <a:ext cx="914400" cy="32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600" b="1" dirty="0">
                <a:solidFill>
                  <a:schemeClr val="tx1"/>
                </a:solidFill>
              </a:rPr>
              <a:t>Stade</a:t>
            </a:r>
          </a:p>
        </p:txBody>
      </p:sp>
      <p:sp>
        <p:nvSpPr>
          <p:cNvPr id="10" name="Rectangle 9">
            <a:extLst>
              <a:ext uri="{FF2B5EF4-FFF2-40B4-BE49-F238E27FC236}">
                <a16:creationId xmlns:a16="http://schemas.microsoft.com/office/drawing/2014/main" id="{E67558A9-2456-C141-4BC6-2E52E6A9006F}"/>
              </a:ext>
            </a:extLst>
          </p:cNvPr>
          <p:cNvSpPr/>
          <p:nvPr/>
        </p:nvSpPr>
        <p:spPr>
          <a:xfrm>
            <a:off x="742095" y="2351507"/>
            <a:ext cx="9144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600" b="1" dirty="0">
                <a:solidFill>
                  <a:schemeClr val="tx1"/>
                </a:solidFill>
              </a:rPr>
              <a:t>Levée</a:t>
            </a:r>
          </a:p>
        </p:txBody>
      </p:sp>
      <p:sp>
        <p:nvSpPr>
          <p:cNvPr id="12" name="Rectangle 11">
            <a:extLst>
              <a:ext uri="{FF2B5EF4-FFF2-40B4-BE49-F238E27FC236}">
                <a16:creationId xmlns:a16="http://schemas.microsoft.com/office/drawing/2014/main" id="{55EB93C2-29EB-5AA8-2CCC-EAB84CA4F605}"/>
              </a:ext>
            </a:extLst>
          </p:cNvPr>
          <p:cNvSpPr/>
          <p:nvPr/>
        </p:nvSpPr>
        <p:spPr>
          <a:xfrm>
            <a:off x="758794" y="2963713"/>
            <a:ext cx="1322799" cy="136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200" b="1" dirty="0">
                <a:solidFill>
                  <a:schemeClr val="tx1"/>
                </a:solidFill>
              </a:rPr>
              <a:t>Aides Guichet Innovation</a:t>
            </a:r>
          </a:p>
        </p:txBody>
      </p:sp>
      <p:sp>
        <p:nvSpPr>
          <p:cNvPr id="14" name="Rectangle 13">
            <a:extLst>
              <a:ext uri="{FF2B5EF4-FFF2-40B4-BE49-F238E27FC236}">
                <a16:creationId xmlns:a16="http://schemas.microsoft.com/office/drawing/2014/main" id="{3E0CCECF-3312-9FFD-A860-8A2B3A9B7708}"/>
              </a:ext>
            </a:extLst>
          </p:cNvPr>
          <p:cNvSpPr/>
          <p:nvPr/>
        </p:nvSpPr>
        <p:spPr>
          <a:xfrm>
            <a:off x="914945" y="4761523"/>
            <a:ext cx="1200660" cy="136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200" b="1" dirty="0">
                <a:solidFill>
                  <a:schemeClr val="tx1"/>
                </a:solidFill>
              </a:rPr>
              <a:t>Prêts &amp; Obligations</a:t>
            </a:r>
          </a:p>
        </p:txBody>
      </p:sp>
      <p:sp>
        <p:nvSpPr>
          <p:cNvPr id="15" name="Flèche : pentagone 14">
            <a:extLst>
              <a:ext uri="{FF2B5EF4-FFF2-40B4-BE49-F238E27FC236}">
                <a16:creationId xmlns:a16="http://schemas.microsoft.com/office/drawing/2014/main" id="{697DC6E7-3545-4FBE-71FC-D9870DE6F17F}"/>
              </a:ext>
            </a:extLst>
          </p:cNvPr>
          <p:cNvSpPr/>
          <p:nvPr/>
        </p:nvSpPr>
        <p:spPr>
          <a:xfrm>
            <a:off x="1860696" y="1662657"/>
            <a:ext cx="2160000" cy="360000"/>
          </a:xfrm>
          <a:prstGeom prst="homePlat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Maturation</a:t>
            </a:r>
          </a:p>
        </p:txBody>
      </p:sp>
      <p:sp>
        <p:nvSpPr>
          <p:cNvPr id="17" name="Flèche : chevron 16">
            <a:extLst>
              <a:ext uri="{FF2B5EF4-FFF2-40B4-BE49-F238E27FC236}">
                <a16:creationId xmlns:a16="http://schemas.microsoft.com/office/drawing/2014/main" id="{C3394334-556A-42DC-61DF-245EED3728B8}"/>
              </a:ext>
            </a:extLst>
          </p:cNvPr>
          <p:cNvSpPr/>
          <p:nvPr/>
        </p:nvSpPr>
        <p:spPr>
          <a:xfrm>
            <a:off x="3907442" y="1662657"/>
            <a:ext cx="2160000" cy="360000"/>
          </a:xfrm>
          <a:prstGeom prst="chevron">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Faisabilité</a:t>
            </a:r>
          </a:p>
        </p:txBody>
      </p:sp>
      <p:sp>
        <p:nvSpPr>
          <p:cNvPr id="19" name="Flèche : chevron 18">
            <a:extLst>
              <a:ext uri="{FF2B5EF4-FFF2-40B4-BE49-F238E27FC236}">
                <a16:creationId xmlns:a16="http://schemas.microsoft.com/office/drawing/2014/main" id="{28DD6A00-B104-AAC0-D3A4-48BDED0645DA}"/>
              </a:ext>
            </a:extLst>
          </p:cNvPr>
          <p:cNvSpPr/>
          <p:nvPr/>
        </p:nvSpPr>
        <p:spPr>
          <a:xfrm>
            <a:off x="5954188" y="1662657"/>
            <a:ext cx="2160000" cy="360000"/>
          </a:xfrm>
          <a:prstGeom prst="chevron">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Développement</a:t>
            </a:r>
          </a:p>
        </p:txBody>
      </p:sp>
      <p:sp>
        <p:nvSpPr>
          <p:cNvPr id="20" name="Flèche : chevron 19">
            <a:extLst>
              <a:ext uri="{FF2B5EF4-FFF2-40B4-BE49-F238E27FC236}">
                <a16:creationId xmlns:a16="http://schemas.microsoft.com/office/drawing/2014/main" id="{75FA9344-9B3D-6E4D-029C-72DAEB25B883}"/>
              </a:ext>
            </a:extLst>
          </p:cNvPr>
          <p:cNvSpPr/>
          <p:nvPr/>
        </p:nvSpPr>
        <p:spPr>
          <a:xfrm>
            <a:off x="8000933" y="1662657"/>
            <a:ext cx="3960000" cy="360000"/>
          </a:xfrm>
          <a:prstGeom prst="chevron">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Industrialisation &amp; Commercialisation</a:t>
            </a:r>
          </a:p>
        </p:txBody>
      </p:sp>
      <p:sp>
        <p:nvSpPr>
          <p:cNvPr id="26" name="Flèche : pentagone 25">
            <a:extLst>
              <a:ext uri="{FF2B5EF4-FFF2-40B4-BE49-F238E27FC236}">
                <a16:creationId xmlns:a16="http://schemas.microsoft.com/office/drawing/2014/main" id="{5F6525BD-475C-1B7D-6E42-97A14DFE7B10}"/>
              </a:ext>
            </a:extLst>
          </p:cNvPr>
          <p:cNvSpPr/>
          <p:nvPr/>
        </p:nvSpPr>
        <p:spPr>
          <a:xfrm>
            <a:off x="1860696" y="2351507"/>
            <a:ext cx="3096000" cy="360000"/>
          </a:xfrm>
          <a:prstGeom prst="homePlate">
            <a:avLst/>
          </a:prstGeom>
          <a:solidFill>
            <a:srgbClr val="FFFFFF"/>
          </a:solid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Love-Money / Pre-Seed</a:t>
            </a:r>
          </a:p>
        </p:txBody>
      </p:sp>
      <p:sp>
        <p:nvSpPr>
          <p:cNvPr id="27" name="Flèche : chevron 26">
            <a:extLst>
              <a:ext uri="{FF2B5EF4-FFF2-40B4-BE49-F238E27FC236}">
                <a16:creationId xmlns:a16="http://schemas.microsoft.com/office/drawing/2014/main" id="{CFBC14F1-2BD6-BDC1-694C-FBE3210879E6}"/>
              </a:ext>
            </a:extLst>
          </p:cNvPr>
          <p:cNvSpPr/>
          <p:nvPr/>
        </p:nvSpPr>
        <p:spPr>
          <a:xfrm>
            <a:off x="4911472" y="2351507"/>
            <a:ext cx="1080000" cy="360000"/>
          </a:xfrm>
          <a:prstGeom prst="chevron">
            <a:avLst/>
          </a:prstGeom>
          <a:solidFill>
            <a:srgbClr val="FFFFFF"/>
          </a:solid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Seed</a:t>
            </a:r>
          </a:p>
        </p:txBody>
      </p:sp>
      <p:sp>
        <p:nvSpPr>
          <p:cNvPr id="28" name="Flèche : chevron 27">
            <a:extLst>
              <a:ext uri="{FF2B5EF4-FFF2-40B4-BE49-F238E27FC236}">
                <a16:creationId xmlns:a16="http://schemas.microsoft.com/office/drawing/2014/main" id="{AEADD362-1BBF-03C9-E4FB-53BE9294E702}"/>
              </a:ext>
            </a:extLst>
          </p:cNvPr>
          <p:cNvSpPr/>
          <p:nvPr/>
        </p:nvSpPr>
        <p:spPr>
          <a:xfrm>
            <a:off x="5946248" y="2351507"/>
            <a:ext cx="1605562" cy="360000"/>
          </a:xfrm>
          <a:prstGeom prst="chevron">
            <a:avLst/>
          </a:prstGeom>
          <a:solidFill>
            <a:srgbClr val="FFFFFF"/>
          </a:solid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err="1">
                <a:solidFill>
                  <a:schemeClr val="tx1"/>
                </a:solidFill>
              </a:rPr>
              <a:t>Serie</a:t>
            </a:r>
            <a:r>
              <a:rPr lang="fr-FR" sz="1200" b="1" dirty="0">
                <a:solidFill>
                  <a:schemeClr val="tx1"/>
                </a:solidFill>
              </a:rPr>
              <a:t> A</a:t>
            </a:r>
          </a:p>
        </p:txBody>
      </p:sp>
      <p:sp>
        <p:nvSpPr>
          <p:cNvPr id="29" name="Flèche : chevron 28">
            <a:extLst>
              <a:ext uri="{FF2B5EF4-FFF2-40B4-BE49-F238E27FC236}">
                <a16:creationId xmlns:a16="http://schemas.microsoft.com/office/drawing/2014/main" id="{967C3360-983F-07C1-BCA9-3B6937639FE7}"/>
              </a:ext>
            </a:extLst>
          </p:cNvPr>
          <p:cNvSpPr/>
          <p:nvPr/>
        </p:nvSpPr>
        <p:spPr>
          <a:xfrm>
            <a:off x="7506586" y="2351507"/>
            <a:ext cx="4454347" cy="360000"/>
          </a:xfrm>
          <a:prstGeom prst="chevron">
            <a:avLst/>
          </a:prstGeom>
          <a:solidFill>
            <a:srgbClr val="FFFFFF"/>
          </a:solid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err="1">
                <a:solidFill>
                  <a:schemeClr val="tx1"/>
                </a:solidFill>
              </a:rPr>
              <a:t>Serie</a:t>
            </a:r>
            <a:r>
              <a:rPr lang="fr-FR" sz="1200" b="1" dirty="0">
                <a:solidFill>
                  <a:schemeClr val="tx1"/>
                </a:solidFill>
              </a:rPr>
              <a:t> B ou +</a:t>
            </a:r>
          </a:p>
        </p:txBody>
      </p:sp>
      <p:sp>
        <p:nvSpPr>
          <p:cNvPr id="30" name="Rectangle 29">
            <a:extLst>
              <a:ext uri="{FF2B5EF4-FFF2-40B4-BE49-F238E27FC236}">
                <a16:creationId xmlns:a16="http://schemas.microsoft.com/office/drawing/2014/main" id="{D03E9955-E7D6-B101-4D9E-FCF1CE4EFB1B}"/>
              </a:ext>
            </a:extLst>
          </p:cNvPr>
          <p:cNvSpPr/>
          <p:nvPr/>
        </p:nvSpPr>
        <p:spPr>
          <a:xfrm>
            <a:off x="1860696" y="3052618"/>
            <a:ext cx="3096000" cy="432000"/>
          </a:xfrm>
          <a:prstGeom prst="rect">
            <a:avLst/>
          </a:prstGeom>
          <a:solidFill>
            <a:schemeClr val="accent4"/>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t>Bourse French Tech</a:t>
            </a:r>
          </a:p>
          <a:p>
            <a:pPr algn="ctr"/>
            <a:r>
              <a:rPr lang="fr-FR" sz="1200" b="1" dirty="0"/>
              <a:t> [30K€ max]</a:t>
            </a:r>
          </a:p>
        </p:txBody>
      </p:sp>
      <p:sp>
        <p:nvSpPr>
          <p:cNvPr id="31" name="Rectangle 30">
            <a:extLst>
              <a:ext uri="{FF2B5EF4-FFF2-40B4-BE49-F238E27FC236}">
                <a16:creationId xmlns:a16="http://schemas.microsoft.com/office/drawing/2014/main" id="{64FC12B5-EFF7-1A16-A1AD-944A4B5E2823}"/>
              </a:ext>
            </a:extLst>
          </p:cNvPr>
          <p:cNvSpPr/>
          <p:nvPr/>
        </p:nvSpPr>
        <p:spPr>
          <a:xfrm>
            <a:off x="1860696" y="3520618"/>
            <a:ext cx="3751534" cy="432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t>Bourse French Tech Emergence</a:t>
            </a:r>
          </a:p>
          <a:p>
            <a:pPr algn="ctr"/>
            <a:r>
              <a:rPr lang="fr-FR" sz="1200" b="1" dirty="0"/>
              <a:t> [90K€ max]</a:t>
            </a:r>
          </a:p>
        </p:txBody>
      </p:sp>
      <p:sp>
        <p:nvSpPr>
          <p:cNvPr id="32" name="Rectangle 31">
            <a:extLst>
              <a:ext uri="{FF2B5EF4-FFF2-40B4-BE49-F238E27FC236}">
                <a16:creationId xmlns:a16="http://schemas.microsoft.com/office/drawing/2014/main" id="{C9CA2B0C-0B0E-A0FF-78B2-D18265A9B94F}"/>
              </a:ext>
            </a:extLst>
          </p:cNvPr>
          <p:cNvSpPr/>
          <p:nvPr/>
        </p:nvSpPr>
        <p:spPr>
          <a:xfrm>
            <a:off x="1860695" y="3988618"/>
            <a:ext cx="7389631" cy="432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err="1"/>
              <a:t>Innov’UP</a:t>
            </a:r>
            <a:r>
              <a:rPr lang="fr-FR" sz="1200" b="1" dirty="0"/>
              <a:t> – Région IDF</a:t>
            </a:r>
          </a:p>
        </p:txBody>
      </p:sp>
      <p:sp>
        <p:nvSpPr>
          <p:cNvPr id="33" name="Rectangle 32">
            <a:extLst>
              <a:ext uri="{FF2B5EF4-FFF2-40B4-BE49-F238E27FC236}">
                <a16:creationId xmlns:a16="http://schemas.microsoft.com/office/drawing/2014/main" id="{3234404A-A9D0-5680-E325-9C288CA3BEC3}"/>
              </a:ext>
            </a:extLst>
          </p:cNvPr>
          <p:cNvSpPr/>
          <p:nvPr/>
        </p:nvSpPr>
        <p:spPr>
          <a:xfrm>
            <a:off x="5050479" y="3052618"/>
            <a:ext cx="5904735" cy="432000"/>
          </a:xfrm>
          <a:prstGeom prst="rect">
            <a:avLst/>
          </a:prstGeom>
          <a:solidFill>
            <a:schemeClr val="accent4"/>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t>Avance Récupérable &amp; Prêt Innovation R&amp;D</a:t>
            </a:r>
          </a:p>
          <a:p>
            <a:pPr algn="ctr"/>
            <a:r>
              <a:rPr lang="fr-FR" sz="1200" b="1" dirty="0"/>
              <a:t> [100K€ à 2M€ ]</a:t>
            </a:r>
          </a:p>
        </p:txBody>
      </p:sp>
      <p:sp>
        <p:nvSpPr>
          <p:cNvPr id="34" name="Rectangle 33">
            <a:extLst>
              <a:ext uri="{FF2B5EF4-FFF2-40B4-BE49-F238E27FC236}">
                <a16:creationId xmlns:a16="http://schemas.microsoft.com/office/drawing/2014/main" id="{E7D6FFD0-1FEC-9AB0-7925-D08452C5FFD3}"/>
              </a:ext>
            </a:extLst>
          </p:cNvPr>
          <p:cNvSpPr/>
          <p:nvPr/>
        </p:nvSpPr>
        <p:spPr>
          <a:xfrm>
            <a:off x="5706014" y="3520618"/>
            <a:ext cx="3544312" cy="432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t>Aide aux Développement Deeptech</a:t>
            </a:r>
          </a:p>
          <a:p>
            <a:pPr algn="ctr"/>
            <a:r>
              <a:rPr lang="fr-FR" sz="1200" b="1" dirty="0"/>
              <a:t> [100K€ à 1500K€ ]</a:t>
            </a:r>
          </a:p>
        </p:txBody>
      </p:sp>
      <p:sp>
        <p:nvSpPr>
          <p:cNvPr id="35" name="Rectangle 34">
            <a:extLst>
              <a:ext uri="{FF2B5EF4-FFF2-40B4-BE49-F238E27FC236}">
                <a16:creationId xmlns:a16="http://schemas.microsoft.com/office/drawing/2014/main" id="{FC84869D-D933-5621-2EF0-644F9CE67B60}"/>
              </a:ext>
            </a:extLst>
          </p:cNvPr>
          <p:cNvSpPr/>
          <p:nvPr/>
        </p:nvSpPr>
        <p:spPr>
          <a:xfrm>
            <a:off x="5050480" y="4762036"/>
            <a:ext cx="1988273" cy="432000"/>
          </a:xfrm>
          <a:prstGeom prst="rect">
            <a:avLst/>
          </a:prstGeom>
          <a:solidFill>
            <a:schemeClr val="accent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t>Prêt d’Amorçage </a:t>
            </a:r>
          </a:p>
          <a:p>
            <a:pPr algn="ctr"/>
            <a:r>
              <a:rPr lang="fr-FR" sz="1200" b="1" dirty="0"/>
              <a:t>[50K€ à 300K€ ]</a:t>
            </a:r>
          </a:p>
        </p:txBody>
      </p:sp>
      <p:sp>
        <p:nvSpPr>
          <p:cNvPr id="38" name="Rectangle 37">
            <a:extLst>
              <a:ext uri="{FF2B5EF4-FFF2-40B4-BE49-F238E27FC236}">
                <a16:creationId xmlns:a16="http://schemas.microsoft.com/office/drawing/2014/main" id="{EBD1DBC3-0BF1-2FED-8536-157C3E064DAE}"/>
              </a:ext>
            </a:extLst>
          </p:cNvPr>
          <p:cNvSpPr/>
          <p:nvPr/>
        </p:nvSpPr>
        <p:spPr>
          <a:xfrm>
            <a:off x="4373541" y="5698036"/>
            <a:ext cx="2250544" cy="432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t>OC French Tech </a:t>
            </a:r>
            <a:r>
              <a:rPr lang="fr-FR" sz="1200" b="1" dirty="0" err="1"/>
              <a:t>Seed</a:t>
            </a:r>
            <a:r>
              <a:rPr lang="fr-FR" sz="1200" b="1" dirty="0"/>
              <a:t> </a:t>
            </a:r>
          </a:p>
          <a:p>
            <a:pPr algn="ctr"/>
            <a:r>
              <a:rPr lang="fr-FR" sz="1200" b="1" dirty="0"/>
              <a:t>[50K€ à 500K€]</a:t>
            </a:r>
          </a:p>
        </p:txBody>
      </p:sp>
      <p:sp>
        <p:nvSpPr>
          <p:cNvPr id="39" name="Rectangle 38">
            <a:extLst>
              <a:ext uri="{FF2B5EF4-FFF2-40B4-BE49-F238E27FC236}">
                <a16:creationId xmlns:a16="http://schemas.microsoft.com/office/drawing/2014/main" id="{71E213B3-CD4D-3ACB-57E9-2BCC6487457D}"/>
              </a:ext>
            </a:extLst>
          </p:cNvPr>
          <p:cNvSpPr/>
          <p:nvPr/>
        </p:nvSpPr>
        <p:spPr>
          <a:xfrm>
            <a:off x="6067442" y="5230036"/>
            <a:ext cx="2390757" cy="432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b="1" dirty="0"/>
              <a:t>Prêt d’Amorçage Investissement [100K€ à 2M€ ] </a:t>
            </a:r>
            <a:r>
              <a:rPr lang="fr-FR" sz="900" b="1" dirty="0"/>
              <a:t>6 mois max post levée</a:t>
            </a:r>
          </a:p>
        </p:txBody>
      </p:sp>
      <p:sp>
        <p:nvSpPr>
          <p:cNvPr id="40" name="Rectangle 39">
            <a:extLst>
              <a:ext uri="{FF2B5EF4-FFF2-40B4-BE49-F238E27FC236}">
                <a16:creationId xmlns:a16="http://schemas.microsoft.com/office/drawing/2014/main" id="{B571AA44-004C-C5EC-8F75-4EDDC1129071}"/>
              </a:ext>
            </a:extLst>
          </p:cNvPr>
          <p:cNvSpPr/>
          <p:nvPr/>
        </p:nvSpPr>
        <p:spPr>
          <a:xfrm>
            <a:off x="8519746" y="4762036"/>
            <a:ext cx="2740133" cy="432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t>Prêt Innovation </a:t>
            </a:r>
          </a:p>
          <a:p>
            <a:pPr algn="ctr"/>
            <a:r>
              <a:rPr lang="fr-FR" sz="1200" b="1" dirty="0"/>
              <a:t>[50K€ à 5M€]</a:t>
            </a:r>
          </a:p>
        </p:txBody>
      </p:sp>
      <p:sp>
        <p:nvSpPr>
          <p:cNvPr id="41" name="Rectangle 40">
            <a:extLst>
              <a:ext uri="{FF2B5EF4-FFF2-40B4-BE49-F238E27FC236}">
                <a16:creationId xmlns:a16="http://schemas.microsoft.com/office/drawing/2014/main" id="{CBF5CF9C-C16D-84C9-D7C4-ED29B36D5424}"/>
              </a:ext>
            </a:extLst>
          </p:cNvPr>
          <p:cNvSpPr/>
          <p:nvPr/>
        </p:nvSpPr>
        <p:spPr>
          <a:xfrm>
            <a:off x="8519746" y="5230036"/>
            <a:ext cx="3441187" cy="432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t>Prêt Nouvelle Industrie</a:t>
            </a:r>
          </a:p>
          <a:p>
            <a:pPr algn="ctr"/>
            <a:r>
              <a:rPr lang="fr-FR" sz="1200" b="1" dirty="0"/>
              <a:t>  [3 à 15M€]</a:t>
            </a:r>
          </a:p>
        </p:txBody>
      </p:sp>
      <p:cxnSp>
        <p:nvCxnSpPr>
          <p:cNvPr id="48" name="Connecteur droit 47">
            <a:extLst>
              <a:ext uri="{FF2B5EF4-FFF2-40B4-BE49-F238E27FC236}">
                <a16:creationId xmlns:a16="http://schemas.microsoft.com/office/drawing/2014/main" id="{FA77D768-21D1-7570-C232-5CEFB2FD4A16}"/>
              </a:ext>
            </a:extLst>
          </p:cNvPr>
          <p:cNvCxnSpPr>
            <a:cxnSpLocks/>
          </p:cNvCxnSpPr>
          <p:nvPr/>
        </p:nvCxnSpPr>
        <p:spPr>
          <a:xfrm>
            <a:off x="410308" y="2175366"/>
            <a:ext cx="115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9" name="Connecteur droit 48">
            <a:extLst>
              <a:ext uri="{FF2B5EF4-FFF2-40B4-BE49-F238E27FC236}">
                <a16:creationId xmlns:a16="http://schemas.microsoft.com/office/drawing/2014/main" id="{B689CA1F-282C-C6B6-F1DA-CF454A479559}"/>
              </a:ext>
            </a:extLst>
          </p:cNvPr>
          <p:cNvCxnSpPr>
            <a:cxnSpLocks/>
          </p:cNvCxnSpPr>
          <p:nvPr/>
        </p:nvCxnSpPr>
        <p:spPr>
          <a:xfrm>
            <a:off x="410308" y="2881909"/>
            <a:ext cx="115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0" name="Connecteur droit 49">
            <a:extLst>
              <a:ext uri="{FF2B5EF4-FFF2-40B4-BE49-F238E27FC236}">
                <a16:creationId xmlns:a16="http://schemas.microsoft.com/office/drawing/2014/main" id="{F0C92D17-3F51-325F-5A7D-A946E577AD79}"/>
              </a:ext>
            </a:extLst>
          </p:cNvPr>
          <p:cNvCxnSpPr>
            <a:cxnSpLocks/>
          </p:cNvCxnSpPr>
          <p:nvPr/>
        </p:nvCxnSpPr>
        <p:spPr>
          <a:xfrm>
            <a:off x="410308" y="4591327"/>
            <a:ext cx="115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 name="Connecteur droit avec flèche 7">
            <a:extLst>
              <a:ext uri="{FF2B5EF4-FFF2-40B4-BE49-F238E27FC236}">
                <a16:creationId xmlns:a16="http://schemas.microsoft.com/office/drawing/2014/main" id="{D5C40A55-83AD-F70D-5D8A-318BAB0C0E52}"/>
              </a:ext>
            </a:extLst>
          </p:cNvPr>
          <p:cNvCxnSpPr>
            <a:cxnSpLocks/>
          </p:cNvCxnSpPr>
          <p:nvPr/>
        </p:nvCxnSpPr>
        <p:spPr>
          <a:xfrm>
            <a:off x="760758" y="2986580"/>
            <a:ext cx="0" cy="1476312"/>
          </a:xfrm>
          <a:prstGeom prst="straightConnector1">
            <a:avLst/>
          </a:prstGeom>
          <a:ln w="381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BEE25277-5436-539F-5DE2-4B15473AE7B6}"/>
              </a:ext>
            </a:extLst>
          </p:cNvPr>
          <p:cNvCxnSpPr>
            <a:cxnSpLocks/>
          </p:cNvCxnSpPr>
          <p:nvPr/>
        </p:nvCxnSpPr>
        <p:spPr>
          <a:xfrm>
            <a:off x="758794" y="4761523"/>
            <a:ext cx="0" cy="1476312"/>
          </a:xfrm>
          <a:prstGeom prst="straightConnector1">
            <a:avLst/>
          </a:prstGeom>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9BE7F1A0-1BC4-5F33-C2A4-D591AF00DEFC}"/>
              </a:ext>
            </a:extLst>
          </p:cNvPr>
          <p:cNvSpPr txBox="1"/>
          <p:nvPr/>
        </p:nvSpPr>
        <p:spPr>
          <a:xfrm rot="16200000">
            <a:off x="-673812" y="3583008"/>
            <a:ext cx="1988273" cy="415498"/>
          </a:xfrm>
          <a:prstGeom prst="rect">
            <a:avLst/>
          </a:prstGeom>
          <a:noFill/>
        </p:spPr>
        <p:txBody>
          <a:bodyPr wrap="square" rtlCol="0">
            <a:spAutoFit/>
          </a:bodyPr>
          <a:lstStyle/>
          <a:p>
            <a:pPr algn="ctr"/>
            <a:r>
              <a:rPr lang="fr-FR" sz="1050" b="1" dirty="0">
                <a:solidFill>
                  <a:schemeClr val="accent4">
                    <a:lumMod val="75000"/>
                  </a:schemeClr>
                </a:solidFill>
              </a:rPr>
              <a:t>Financement d’un</a:t>
            </a:r>
          </a:p>
          <a:p>
            <a:pPr algn="ctr"/>
            <a:r>
              <a:rPr lang="fr-FR" sz="1050" b="1" dirty="0">
                <a:solidFill>
                  <a:schemeClr val="accent4">
                    <a:lumMod val="75000"/>
                  </a:schemeClr>
                </a:solidFill>
              </a:rPr>
              <a:t> programme R&amp;D</a:t>
            </a:r>
          </a:p>
        </p:txBody>
      </p:sp>
      <p:sp>
        <p:nvSpPr>
          <p:cNvPr id="16" name="ZoneTexte 15">
            <a:extLst>
              <a:ext uri="{FF2B5EF4-FFF2-40B4-BE49-F238E27FC236}">
                <a16:creationId xmlns:a16="http://schemas.microsoft.com/office/drawing/2014/main" id="{3F8B092A-8603-9146-F617-69FF2F0978C6}"/>
              </a:ext>
            </a:extLst>
          </p:cNvPr>
          <p:cNvSpPr txBox="1"/>
          <p:nvPr/>
        </p:nvSpPr>
        <p:spPr>
          <a:xfrm rot="16200000">
            <a:off x="-720635" y="5244142"/>
            <a:ext cx="2376347" cy="738664"/>
          </a:xfrm>
          <a:prstGeom prst="rect">
            <a:avLst/>
          </a:prstGeom>
          <a:noFill/>
        </p:spPr>
        <p:txBody>
          <a:bodyPr wrap="square" rtlCol="0">
            <a:spAutoFit/>
          </a:bodyPr>
          <a:lstStyle/>
          <a:p>
            <a:pPr algn="ctr"/>
            <a:r>
              <a:rPr lang="fr-FR" sz="1050" b="1" dirty="0">
                <a:solidFill>
                  <a:schemeClr val="accent1"/>
                </a:solidFill>
              </a:rPr>
              <a:t>Financement du BFR et du développement industriel et commercial</a:t>
            </a:r>
          </a:p>
          <a:p>
            <a:pPr algn="ctr"/>
            <a:endParaRPr lang="fr-FR" sz="1050" b="1" dirty="0">
              <a:solidFill>
                <a:schemeClr val="accent4">
                  <a:lumMod val="75000"/>
                </a:schemeClr>
              </a:solidFill>
            </a:endParaRPr>
          </a:p>
        </p:txBody>
      </p:sp>
    </p:spTree>
    <p:extLst>
      <p:ext uri="{BB962C8B-B14F-4D97-AF65-F5344CB8AC3E}">
        <p14:creationId xmlns:p14="http://schemas.microsoft.com/office/powerpoint/2010/main" val="1517867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E4E206A-CC27-0EA8-5F4F-DDCC3865231A}"/>
              </a:ext>
            </a:extLst>
          </p:cNvPr>
          <p:cNvSpPr>
            <a:spLocks noGrp="1"/>
          </p:cNvSpPr>
          <p:nvPr>
            <p:ph type="title"/>
          </p:nvPr>
        </p:nvSpPr>
        <p:spPr>
          <a:xfrm>
            <a:off x="5964365" y="2488404"/>
            <a:ext cx="6004591" cy="1560251"/>
          </a:xfrm>
        </p:spPr>
        <p:txBody>
          <a:bodyPr/>
          <a:lstStyle/>
          <a:p>
            <a:r>
              <a:rPr lang="en-GB" dirty="0"/>
              <a:t>LE FINANCEMENT DE la </a:t>
            </a:r>
            <a:r>
              <a:rPr lang="en-GB" dirty="0" err="1"/>
              <a:t>deeptech</a:t>
            </a:r>
            <a:endParaRPr lang="en-GB" dirty="0"/>
          </a:p>
        </p:txBody>
      </p:sp>
      <p:sp>
        <p:nvSpPr>
          <p:cNvPr id="5" name="Espace réservé du texte 4">
            <a:extLst>
              <a:ext uri="{FF2B5EF4-FFF2-40B4-BE49-F238E27FC236}">
                <a16:creationId xmlns:a16="http://schemas.microsoft.com/office/drawing/2014/main" id="{7382BE0A-CA84-DD59-D984-8CD7B62BDFE1}"/>
              </a:ext>
            </a:extLst>
          </p:cNvPr>
          <p:cNvSpPr>
            <a:spLocks noGrp="1"/>
          </p:cNvSpPr>
          <p:nvPr>
            <p:ph type="body" sz="quarter" idx="10"/>
          </p:nvPr>
        </p:nvSpPr>
        <p:spPr/>
        <p:txBody>
          <a:bodyPr/>
          <a:lstStyle/>
          <a:p>
            <a:r>
              <a:rPr lang="en-GB" dirty="0"/>
              <a:t>4</a:t>
            </a:r>
          </a:p>
        </p:txBody>
      </p:sp>
      <p:sp>
        <p:nvSpPr>
          <p:cNvPr id="10" name="Espace réservé du numéro de diapositive 9">
            <a:extLst>
              <a:ext uri="{FF2B5EF4-FFF2-40B4-BE49-F238E27FC236}">
                <a16:creationId xmlns:a16="http://schemas.microsoft.com/office/drawing/2014/main" id="{7BDE7701-C243-B335-5432-A4BB388088D5}"/>
              </a:ext>
            </a:extLst>
          </p:cNvPr>
          <p:cNvSpPr>
            <a:spLocks noGrp="1"/>
          </p:cNvSpPr>
          <p:nvPr>
            <p:ph type="sldNum" sz="quarter" idx="4"/>
          </p:nvPr>
        </p:nvSpPr>
        <p:spPr>
          <a:xfrm>
            <a:off x="11745913" y="6389688"/>
            <a:ext cx="446087" cy="365125"/>
          </a:xfrm>
        </p:spPr>
        <p:txBody>
          <a:bodyPr/>
          <a:lstStyle/>
          <a:p>
            <a:fld id="{BD8650C1-FE00-47B0-973D-77306D8B837F}" type="slidenum">
              <a:rPr lang="en-US" smtClean="0"/>
              <a:t>16</a:t>
            </a:fld>
            <a:endParaRPr lang="en-US"/>
          </a:p>
        </p:txBody>
      </p:sp>
    </p:spTree>
    <p:extLst>
      <p:ext uri="{BB962C8B-B14F-4D97-AF65-F5344CB8AC3E}">
        <p14:creationId xmlns:p14="http://schemas.microsoft.com/office/powerpoint/2010/main" val="3344201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AC693FE-55EA-00B2-EC57-37C652C79A8A}"/>
              </a:ext>
            </a:extLst>
          </p:cNvPr>
          <p:cNvSpPr>
            <a:spLocks noGrp="1"/>
          </p:cNvSpPr>
          <p:nvPr>
            <p:ph type="title"/>
          </p:nvPr>
        </p:nvSpPr>
        <p:spPr>
          <a:xfrm>
            <a:off x="-767257" y="330475"/>
            <a:ext cx="6200271" cy="701123"/>
          </a:xfrm>
        </p:spPr>
        <p:txBody>
          <a:bodyPr/>
          <a:lstStyle/>
          <a:p>
            <a:r>
              <a:rPr lang="fr-FR" sz="3600"/>
              <a:t>Qu’est ce que la deeptech ?</a:t>
            </a:r>
            <a:endParaRPr lang="fr-FR" dirty="0"/>
          </a:p>
        </p:txBody>
      </p:sp>
      <p:sp>
        <p:nvSpPr>
          <p:cNvPr id="4" name="Espace réservé du numéro de diapositive 3">
            <a:extLst>
              <a:ext uri="{FF2B5EF4-FFF2-40B4-BE49-F238E27FC236}">
                <a16:creationId xmlns:a16="http://schemas.microsoft.com/office/drawing/2014/main" id="{463B2570-0D99-EAB5-B5AF-4D5E5AC23FDF}"/>
              </a:ext>
            </a:extLst>
          </p:cNvPr>
          <p:cNvSpPr>
            <a:spLocks noGrp="1"/>
          </p:cNvSpPr>
          <p:nvPr>
            <p:ph type="sldNum" sz="quarter" idx="4"/>
          </p:nvPr>
        </p:nvSpPr>
        <p:spPr>
          <a:xfrm>
            <a:off x="11738338" y="6374058"/>
            <a:ext cx="445191" cy="365125"/>
          </a:xfrm>
        </p:spPr>
        <p:txBody>
          <a:bodyPr/>
          <a:lstStyle/>
          <a:p>
            <a:fld id="{BD8650C1-FE00-47B0-973D-77306D8B837F}" type="slidenum">
              <a:rPr lang="en-US" smtClean="0"/>
              <a:pPr/>
              <a:t>17</a:t>
            </a:fld>
            <a:endParaRPr lang="en-US"/>
          </a:p>
        </p:txBody>
      </p:sp>
      <p:grpSp>
        <p:nvGrpSpPr>
          <p:cNvPr id="35" name="Groupe 34">
            <a:extLst>
              <a:ext uri="{FF2B5EF4-FFF2-40B4-BE49-F238E27FC236}">
                <a16:creationId xmlns:a16="http://schemas.microsoft.com/office/drawing/2014/main" id="{EA33409A-5D2F-A25F-892D-D60725402E52}"/>
              </a:ext>
            </a:extLst>
          </p:cNvPr>
          <p:cNvGrpSpPr/>
          <p:nvPr/>
        </p:nvGrpSpPr>
        <p:grpSpPr>
          <a:xfrm>
            <a:off x="3481855" y="1597620"/>
            <a:ext cx="5228290" cy="4634912"/>
            <a:chOff x="3770855" y="1597620"/>
            <a:chExt cx="5228290" cy="4634912"/>
          </a:xfrm>
        </p:grpSpPr>
        <p:sp>
          <p:nvSpPr>
            <p:cNvPr id="5" name="Forme libre : forme 4">
              <a:extLst>
                <a:ext uri="{FF2B5EF4-FFF2-40B4-BE49-F238E27FC236}">
                  <a16:creationId xmlns:a16="http://schemas.microsoft.com/office/drawing/2014/main" id="{CCF02F4C-6B65-7321-4100-1CFE6000985E}"/>
                </a:ext>
              </a:extLst>
            </p:cNvPr>
            <p:cNvSpPr/>
            <p:nvPr/>
          </p:nvSpPr>
          <p:spPr>
            <a:xfrm>
              <a:off x="3770855" y="1597620"/>
              <a:ext cx="5228290" cy="4634912"/>
            </a:xfrm>
            <a:custGeom>
              <a:avLst/>
              <a:gdLst>
                <a:gd name="connsiteX0" fmla="*/ 864667 w 4982988"/>
                <a:gd name="connsiteY0" fmla="*/ 0 h 4808138"/>
                <a:gd name="connsiteX1" fmla="*/ 4730300 w 4982988"/>
                <a:gd name="connsiteY1" fmla="*/ 0 h 4808138"/>
                <a:gd name="connsiteX2" fmla="*/ 4982988 w 4982988"/>
                <a:gd name="connsiteY2" fmla="*/ 252688 h 4808138"/>
                <a:gd name="connsiteX3" fmla="*/ 4982988 w 4982988"/>
                <a:gd name="connsiteY3" fmla="*/ 4555450 h 4808138"/>
                <a:gd name="connsiteX4" fmla="*/ 4730300 w 4982988"/>
                <a:gd name="connsiteY4" fmla="*/ 4808138 h 4808138"/>
                <a:gd name="connsiteX5" fmla="*/ 864667 w 4982988"/>
                <a:gd name="connsiteY5" fmla="*/ 4808138 h 4808138"/>
                <a:gd name="connsiteX6" fmla="*/ 611979 w 4982988"/>
                <a:gd name="connsiteY6" fmla="*/ 4555450 h 4808138"/>
                <a:gd name="connsiteX7" fmla="*/ 611979 w 4982988"/>
                <a:gd name="connsiteY7" fmla="*/ 1114106 h 4808138"/>
                <a:gd name="connsiteX8" fmla="*/ 600103 w 4982988"/>
                <a:gd name="connsiteY8" fmla="*/ 1117811 h 4808138"/>
                <a:gd name="connsiteX9" fmla="*/ 499447 w 4982988"/>
                <a:gd name="connsiteY9" fmla="*/ 1128011 h 4808138"/>
                <a:gd name="connsiteX10" fmla="*/ 0 w 4982988"/>
                <a:gd name="connsiteY10" fmla="*/ 625969 h 4808138"/>
                <a:gd name="connsiteX11" fmla="*/ 499447 w 4982988"/>
                <a:gd name="connsiteY11" fmla="*/ 123927 h 4808138"/>
                <a:gd name="connsiteX12" fmla="*/ 600103 w 4982988"/>
                <a:gd name="connsiteY12" fmla="*/ 134127 h 4808138"/>
                <a:gd name="connsiteX13" fmla="*/ 636618 w 4982988"/>
                <a:gd name="connsiteY13" fmla="*/ 145521 h 4808138"/>
                <a:gd name="connsiteX14" fmla="*/ 655134 w 4982988"/>
                <a:gd name="connsiteY14" fmla="*/ 111408 h 4808138"/>
                <a:gd name="connsiteX15" fmla="*/ 864667 w 4982988"/>
                <a:gd name="connsiteY15" fmla="*/ 0 h 480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82988" h="4808138">
                  <a:moveTo>
                    <a:pt x="864667" y="0"/>
                  </a:moveTo>
                  <a:lnTo>
                    <a:pt x="4730300" y="0"/>
                  </a:lnTo>
                  <a:cubicBezTo>
                    <a:pt x="4869856" y="0"/>
                    <a:pt x="4982988" y="113132"/>
                    <a:pt x="4982988" y="252688"/>
                  </a:cubicBezTo>
                  <a:lnTo>
                    <a:pt x="4982988" y="4555450"/>
                  </a:lnTo>
                  <a:cubicBezTo>
                    <a:pt x="4982988" y="4695006"/>
                    <a:pt x="4869856" y="4808138"/>
                    <a:pt x="4730300" y="4808138"/>
                  </a:cubicBezTo>
                  <a:lnTo>
                    <a:pt x="864667" y="4808138"/>
                  </a:lnTo>
                  <a:cubicBezTo>
                    <a:pt x="725111" y="4808138"/>
                    <a:pt x="611979" y="4695006"/>
                    <a:pt x="611979" y="4555450"/>
                  </a:cubicBezTo>
                  <a:lnTo>
                    <a:pt x="611979" y="1114106"/>
                  </a:lnTo>
                  <a:lnTo>
                    <a:pt x="600103" y="1117811"/>
                  </a:lnTo>
                  <a:cubicBezTo>
                    <a:pt x="567590" y="1124499"/>
                    <a:pt x="533927" y="1128011"/>
                    <a:pt x="499447" y="1128011"/>
                  </a:cubicBezTo>
                  <a:cubicBezTo>
                    <a:pt x="223610" y="1128011"/>
                    <a:pt x="0" y="903239"/>
                    <a:pt x="0" y="625969"/>
                  </a:cubicBezTo>
                  <a:cubicBezTo>
                    <a:pt x="0" y="348699"/>
                    <a:pt x="223610" y="123927"/>
                    <a:pt x="499447" y="123927"/>
                  </a:cubicBezTo>
                  <a:cubicBezTo>
                    <a:pt x="533927" y="123927"/>
                    <a:pt x="567590" y="127439"/>
                    <a:pt x="600103" y="134127"/>
                  </a:cubicBezTo>
                  <a:lnTo>
                    <a:pt x="636618" y="145521"/>
                  </a:lnTo>
                  <a:lnTo>
                    <a:pt x="655134" y="111408"/>
                  </a:lnTo>
                  <a:cubicBezTo>
                    <a:pt x="700544" y="44192"/>
                    <a:pt x="777445" y="0"/>
                    <a:pt x="864667" y="0"/>
                  </a:cubicBezTo>
                  <a:close/>
                </a:path>
              </a:pathLst>
            </a:custGeom>
            <a:solidFill>
              <a:schemeClr val="bg1"/>
            </a:solidFill>
            <a:ln w="317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err="1">
                <a:ln>
                  <a:noFill/>
                </a:ln>
                <a:solidFill>
                  <a:srgbClr val="786E64"/>
                </a:solidFill>
                <a:effectLst/>
                <a:uLnTx/>
                <a:uFillTx/>
                <a:latin typeface="Arial"/>
                <a:ea typeface="+mn-ea"/>
                <a:cs typeface="+mn-cs"/>
              </a:endParaRPr>
            </a:p>
          </p:txBody>
        </p:sp>
        <p:sp>
          <p:nvSpPr>
            <p:cNvPr id="9" name="Rectangle : coins arrondis 8">
              <a:extLst>
                <a:ext uri="{FF2B5EF4-FFF2-40B4-BE49-F238E27FC236}">
                  <a16:creationId xmlns:a16="http://schemas.microsoft.com/office/drawing/2014/main" id="{78CEC05B-4A9F-88B6-1091-18FBE515F4BA}"/>
                </a:ext>
              </a:extLst>
            </p:cNvPr>
            <p:cNvSpPr/>
            <p:nvPr/>
          </p:nvSpPr>
          <p:spPr>
            <a:xfrm>
              <a:off x="4582167" y="2919591"/>
              <a:ext cx="4254015" cy="858575"/>
            </a:xfrm>
            <a:prstGeom prst="roundRect">
              <a:avLst>
                <a:gd name="adj" fmla="val 50000"/>
              </a:avLst>
            </a:prstGeom>
            <a:solidFill>
              <a:schemeClr val="bg1"/>
            </a:solidFill>
            <a:ln w="317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err="1">
                <a:ln>
                  <a:noFill/>
                </a:ln>
                <a:solidFill>
                  <a:srgbClr val="786E64"/>
                </a:solidFill>
                <a:effectLst/>
                <a:uLnTx/>
                <a:uFillTx/>
                <a:latin typeface="Arial"/>
                <a:ea typeface="+mn-ea"/>
                <a:cs typeface="+mn-cs"/>
              </a:endParaRPr>
            </a:p>
          </p:txBody>
        </p:sp>
        <p:pic>
          <p:nvPicPr>
            <p:cNvPr id="10" name="Image 9" descr="Une image contenant capture d’écran, Graphique, Caractère coloré, ligne&#10;&#10;Description générée automatiquement">
              <a:extLst>
                <a:ext uri="{FF2B5EF4-FFF2-40B4-BE49-F238E27FC236}">
                  <a16:creationId xmlns:a16="http://schemas.microsoft.com/office/drawing/2014/main" id="{133DA8B9-CED5-F3F0-82BB-50DCF1E6F5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8079" y="3124305"/>
              <a:ext cx="449147" cy="449147"/>
            </a:xfrm>
            <a:prstGeom prst="rect">
              <a:avLst/>
            </a:prstGeom>
          </p:spPr>
        </p:pic>
        <p:sp>
          <p:nvSpPr>
            <p:cNvPr id="18" name="ZoneTexte 17">
              <a:extLst>
                <a:ext uri="{FF2B5EF4-FFF2-40B4-BE49-F238E27FC236}">
                  <a16:creationId xmlns:a16="http://schemas.microsoft.com/office/drawing/2014/main" id="{5E9C2018-31A8-B910-6A4B-8E5200408B63}"/>
                </a:ext>
              </a:extLst>
            </p:cNvPr>
            <p:cNvSpPr txBox="1"/>
            <p:nvPr/>
          </p:nvSpPr>
          <p:spPr>
            <a:xfrm>
              <a:off x="4820461" y="3048796"/>
              <a:ext cx="3129078" cy="600164"/>
            </a:xfrm>
            <a:prstGeom prst="rect">
              <a:avLst/>
            </a:prstGeom>
            <a:noFill/>
          </p:spPr>
          <p:txBody>
            <a:bodyPr wrap="square" rtlCol="0">
              <a:spAutoFit/>
            </a:bodyPr>
            <a:lstStyle>
              <a:defPPr>
                <a:defRPr lang="fr-FR"/>
              </a:defPPr>
              <a:lvl1pPr algn="ctr">
                <a:defRPr sz="105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1B2261"/>
                  </a:solidFill>
                  <a:effectLst/>
                  <a:uLnTx/>
                  <a:uFillTx/>
                  <a:ea typeface="+mn-ea"/>
                  <a:cs typeface="+mn-cs"/>
                </a:rPr>
                <a:t>Présentant de </a:t>
              </a:r>
              <a:r>
                <a:rPr kumimoji="0" lang="fr-FR" sz="1100" b="1" i="0" u="none" strike="noStrike" kern="1200" cap="none" spc="0" normalizeH="0" baseline="0" noProof="0" dirty="0">
                  <a:ln>
                    <a:noFill/>
                  </a:ln>
                  <a:solidFill>
                    <a:srgbClr val="1B2261"/>
                  </a:solidFill>
                  <a:effectLst/>
                  <a:uLnTx/>
                  <a:uFillTx/>
                  <a:ea typeface="+mn-ea"/>
                  <a:cs typeface="+mn-cs"/>
                </a:rPr>
                <a:t>fortes barrières à l’entrée</a:t>
              </a:r>
              <a:r>
                <a:rPr kumimoji="0" lang="fr-FR" sz="1100" b="0" i="0" u="none" strike="noStrike" kern="1200" cap="none" spc="0" normalizeH="0" baseline="0" noProof="0" dirty="0">
                  <a:ln>
                    <a:noFill/>
                  </a:ln>
                  <a:solidFill>
                    <a:srgbClr val="1B2261"/>
                  </a:solidFill>
                  <a:effectLst/>
                  <a:uLnTx/>
                  <a:uFillTx/>
                  <a:ea typeface="+mn-ea"/>
                  <a:cs typeface="+mn-cs"/>
                </a:rPr>
                <a:t>, matérialisées par des</a:t>
              </a:r>
              <a:r>
                <a:rPr kumimoji="0" lang="fr-FR" sz="1100" b="1" i="0" u="none" strike="noStrike" kern="1200" cap="none" spc="0" normalizeH="0" baseline="0" noProof="0" dirty="0">
                  <a:ln>
                    <a:noFill/>
                  </a:ln>
                  <a:solidFill>
                    <a:srgbClr val="1B2261"/>
                  </a:solidFill>
                  <a:effectLst/>
                  <a:uLnTx/>
                  <a:uFillTx/>
                  <a:ea typeface="+mn-ea"/>
                  <a:cs typeface="+mn-cs"/>
                </a:rPr>
                <a:t> verrous technologiques difficiles à lever </a:t>
              </a:r>
            </a:p>
          </p:txBody>
        </p:sp>
        <p:sp>
          <p:nvSpPr>
            <p:cNvPr id="20" name="Rectangle : coins arrondis 19">
              <a:extLst>
                <a:ext uri="{FF2B5EF4-FFF2-40B4-BE49-F238E27FC236}">
                  <a16:creationId xmlns:a16="http://schemas.microsoft.com/office/drawing/2014/main" id="{D57521D7-E925-B9CA-1063-7D5E2C39697E}"/>
                </a:ext>
              </a:extLst>
            </p:cNvPr>
            <p:cNvSpPr/>
            <p:nvPr/>
          </p:nvSpPr>
          <p:spPr>
            <a:xfrm>
              <a:off x="4582167" y="4003647"/>
              <a:ext cx="4254015" cy="858575"/>
            </a:xfrm>
            <a:prstGeom prst="roundRect">
              <a:avLst>
                <a:gd name="adj" fmla="val 50000"/>
              </a:avLst>
            </a:prstGeom>
            <a:solidFill>
              <a:schemeClr val="bg1"/>
            </a:solidFill>
            <a:ln w="317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err="1">
                <a:ln>
                  <a:noFill/>
                </a:ln>
                <a:solidFill>
                  <a:srgbClr val="786E64"/>
                </a:solidFill>
                <a:effectLst/>
                <a:uLnTx/>
                <a:uFillTx/>
                <a:ea typeface="+mn-ea"/>
                <a:cs typeface="+mn-cs"/>
              </a:endParaRPr>
            </a:p>
          </p:txBody>
        </p:sp>
        <p:pic>
          <p:nvPicPr>
            <p:cNvPr id="21" name="Image 20" descr="Une image contenant capture d’écran, conception&#10;&#10;Description générée automatiquement">
              <a:extLst>
                <a:ext uri="{FF2B5EF4-FFF2-40B4-BE49-F238E27FC236}">
                  <a16:creationId xmlns:a16="http://schemas.microsoft.com/office/drawing/2014/main" id="{58200069-FA15-B3EC-77A0-B4D5DDAB50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7978" y="4208260"/>
              <a:ext cx="449348" cy="449348"/>
            </a:xfrm>
            <a:prstGeom prst="rect">
              <a:avLst/>
            </a:prstGeom>
          </p:spPr>
        </p:pic>
        <p:sp>
          <p:nvSpPr>
            <p:cNvPr id="22" name="ZoneTexte 21">
              <a:extLst>
                <a:ext uri="{FF2B5EF4-FFF2-40B4-BE49-F238E27FC236}">
                  <a16:creationId xmlns:a16="http://schemas.microsoft.com/office/drawing/2014/main" id="{106622D7-87DC-AD61-6326-9ACF22509CB8}"/>
                </a:ext>
              </a:extLst>
            </p:cNvPr>
            <p:cNvSpPr txBox="1"/>
            <p:nvPr/>
          </p:nvSpPr>
          <p:spPr>
            <a:xfrm>
              <a:off x="4820461" y="4217491"/>
              <a:ext cx="3129078" cy="430887"/>
            </a:xfrm>
            <a:prstGeom prst="rect">
              <a:avLst/>
            </a:prstGeom>
            <a:noFill/>
          </p:spPr>
          <p:txBody>
            <a:bodyPr wrap="square" rtlCol="0">
              <a:spAutoFit/>
            </a:bodyPr>
            <a:lstStyle>
              <a:defPPr>
                <a:defRPr lang="fr-FR"/>
              </a:defPPr>
              <a:lvl1pPr algn="ctr">
                <a:defRPr sz="105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1B2261"/>
                  </a:solidFill>
                  <a:effectLst/>
                  <a:uLnTx/>
                  <a:uFillTx/>
                  <a:ea typeface="+mn-ea"/>
                  <a:cs typeface="+mn-cs"/>
                </a:rPr>
                <a:t>Constituant un </a:t>
              </a:r>
              <a:r>
                <a:rPr kumimoji="0" lang="fr-FR" sz="1100" b="1" i="0" u="none" strike="noStrike" kern="1200" cap="none" spc="0" normalizeH="0" baseline="0" noProof="0" dirty="0">
                  <a:ln>
                    <a:noFill/>
                  </a:ln>
                  <a:solidFill>
                    <a:srgbClr val="1B2261"/>
                  </a:solidFill>
                  <a:effectLst/>
                  <a:uLnTx/>
                  <a:uFillTx/>
                  <a:ea typeface="+mn-ea"/>
                  <a:cs typeface="+mn-cs"/>
                </a:rPr>
                <a:t>avantage fortement différenciateur </a:t>
              </a:r>
              <a:r>
                <a:rPr kumimoji="0" lang="fr-FR" sz="1100" b="0" i="0" u="none" strike="noStrike" kern="1200" cap="none" spc="0" normalizeH="0" baseline="0" noProof="0" dirty="0">
                  <a:ln>
                    <a:noFill/>
                  </a:ln>
                  <a:solidFill>
                    <a:srgbClr val="1B2261"/>
                  </a:solidFill>
                  <a:effectLst/>
                  <a:uLnTx/>
                  <a:uFillTx/>
                  <a:ea typeface="+mn-ea"/>
                  <a:cs typeface="+mn-cs"/>
                </a:rPr>
                <a:t>par rapport à la </a:t>
              </a:r>
              <a:r>
                <a:rPr kumimoji="0" lang="fr-FR" sz="1100" b="1" i="0" u="none" strike="noStrike" kern="1200" cap="none" spc="0" normalizeH="0" baseline="0" noProof="0" dirty="0">
                  <a:ln>
                    <a:noFill/>
                  </a:ln>
                  <a:solidFill>
                    <a:srgbClr val="1B2261"/>
                  </a:solidFill>
                  <a:effectLst/>
                  <a:uLnTx/>
                  <a:uFillTx/>
                  <a:ea typeface="+mn-ea"/>
                  <a:cs typeface="+mn-cs"/>
                </a:rPr>
                <a:t>concurrence</a:t>
              </a:r>
              <a:r>
                <a:rPr kumimoji="0" lang="fr-FR" sz="1100" b="0" i="0" u="none" strike="noStrike" kern="1200" cap="none" spc="0" normalizeH="0" baseline="0" noProof="0" dirty="0">
                  <a:ln>
                    <a:noFill/>
                  </a:ln>
                  <a:solidFill>
                    <a:srgbClr val="1B2261"/>
                  </a:solidFill>
                  <a:effectLst/>
                  <a:uLnTx/>
                  <a:uFillTx/>
                  <a:ea typeface="+mn-ea"/>
                  <a:cs typeface="+mn-cs"/>
                </a:rPr>
                <a:t> </a:t>
              </a:r>
            </a:p>
          </p:txBody>
        </p:sp>
        <p:sp>
          <p:nvSpPr>
            <p:cNvPr id="24" name="Rectangle : coins arrondis 23">
              <a:extLst>
                <a:ext uri="{FF2B5EF4-FFF2-40B4-BE49-F238E27FC236}">
                  <a16:creationId xmlns:a16="http://schemas.microsoft.com/office/drawing/2014/main" id="{9E39BE89-7282-AEC8-B923-AA9D89FA1B48}"/>
                </a:ext>
              </a:extLst>
            </p:cNvPr>
            <p:cNvSpPr/>
            <p:nvPr/>
          </p:nvSpPr>
          <p:spPr>
            <a:xfrm>
              <a:off x="4582167" y="5089553"/>
              <a:ext cx="4254015" cy="858575"/>
            </a:xfrm>
            <a:prstGeom prst="roundRect">
              <a:avLst>
                <a:gd name="adj" fmla="val 50000"/>
              </a:avLst>
            </a:prstGeom>
            <a:solidFill>
              <a:schemeClr val="bg1"/>
            </a:solidFill>
            <a:ln w="317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err="1">
                <a:ln>
                  <a:noFill/>
                </a:ln>
                <a:solidFill>
                  <a:srgbClr val="786E64"/>
                </a:solidFill>
                <a:effectLst/>
                <a:uLnTx/>
                <a:uFillTx/>
                <a:ea typeface="+mn-ea"/>
                <a:cs typeface="+mn-cs"/>
              </a:endParaRPr>
            </a:p>
          </p:txBody>
        </p:sp>
        <p:pic>
          <p:nvPicPr>
            <p:cNvPr id="25" name="Image 24" descr="Une image contenant horloge, Horloge murale, cercle&#10;&#10;Description générée automatiquement">
              <a:extLst>
                <a:ext uri="{FF2B5EF4-FFF2-40B4-BE49-F238E27FC236}">
                  <a16:creationId xmlns:a16="http://schemas.microsoft.com/office/drawing/2014/main" id="{A11A85E3-5BBF-7B60-6B09-6E53B5C80C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8079" y="5294267"/>
              <a:ext cx="449147" cy="449147"/>
            </a:xfrm>
            <a:prstGeom prst="rect">
              <a:avLst/>
            </a:prstGeom>
          </p:spPr>
        </p:pic>
        <p:sp>
          <p:nvSpPr>
            <p:cNvPr id="26" name="ZoneTexte 25">
              <a:extLst>
                <a:ext uri="{FF2B5EF4-FFF2-40B4-BE49-F238E27FC236}">
                  <a16:creationId xmlns:a16="http://schemas.microsoft.com/office/drawing/2014/main" id="{C79A6A77-D6B3-69CE-927C-BD941D18128F}"/>
                </a:ext>
              </a:extLst>
            </p:cNvPr>
            <p:cNvSpPr txBox="1"/>
            <p:nvPr/>
          </p:nvSpPr>
          <p:spPr>
            <a:xfrm>
              <a:off x="4820461" y="5134120"/>
              <a:ext cx="3129078" cy="769441"/>
            </a:xfrm>
            <a:prstGeom prst="rect">
              <a:avLst/>
            </a:prstGeom>
            <a:noFill/>
          </p:spPr>
          <p:txBody>
            <a:bodyPr wrap="square" rtlCol="0">
              <a:spAutoFit/>
            </a:bodyPr>
            <a:lstStyle>
              <a:defPPr>
                <a:defRPr lang="fr-FR"/>
              </a:defPPr>
              <a:lvl1pPr algn="ctr">
                <a:defRPr sz="105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1B2261"/>
                  </a:solidFill>
                  <a:effectLst/>
                  <a:uLnTx/>
                  <a:uFillTx/>
                  <a:ea typeface="+mn-ea"/>
                  <a:cs typeface="+mn-cs"/>
                </a:rPr>
                <a:t>Caractérisées par un </a:t>
              </a:r>
              <a:r>
                <a:rPr kumimoji="0" lang="fr-FR" sz="1100" b="1" i="0" u="none" strike="noStrike" kern="1200" cap="none" spc="0" normalizeH="0" baseline="0" noProof="0" dirty="0">
                  <a:ln>
                    <a:noFill/>
                  </a:ln>
                  <a:solidFill>
                    <a:srgbClr val="1B2261"/>
                  </a:solidFill>
                  <a:effectLst/>
                  <a:uLnTx/>
                  <a:uFillTx/>
                  <a:ea typeface="+mn-ea"/>
                  <a:cs typeface="+mn-cs"/>
                </a:rPr>
                <a:t>go-to-</a:t>
              </a:r>
              <a:r>
                <a:rPr kumimoji="0" lang="fr-FR" sz="1100" b="1" i="0" u="none" strike="noStrike" kern="1200" cap="none" spc="0" normalizeH="0" baseline="0" noProof="0" dirty="0" err="1">
                  <a:ln>
                    <a:noFill/>
                  </a:ln>
                  <a:solidFill>
                    <a:srgbClr val="1B2261"/>
                  </a:solidFill>
                  <a:effectLst/>
                  <a:uLnTx/>
                  <a:uFillTx/>
                  <a:ea typeface="+mn-ea"/>
                  <a:cs typeface="+mn-cs"/>
                </a:rPr>
                <a:t>market</a:t>
              </a:r>
              <a:r>
                <a:rPr kumimoji="0" lang="fr-FR" sz="1100" b="0" i="0" u="none" strike="noStrike" kern="1200" cap="none" spc="0" normalizeH="0" baseline="0" noProof="0" dirty="0">
                  <a:ln>
                    <a:noFill/>
                  </a:ln>
                  <a:solidFill>
                    <a:srgbClr val="1B2261"/>
                  </a:solidFill>
                  <a:effectLst/>
                  <a:uLnTx/>
                  <a:uFillTx/>
                  <a:ea typeface="+mn-ea"/>
                  <a:cs typeface="+mn-cs"/>
                </a:rPr>
                <a:t> (Développement, industrialisation, commercialisation) </a:t>
              </a:r>
              <a:r>
                <a:rPr kumimoji="0" lang="fr-FR" sz="1100" b="1" i="0" u="none" strike="noStrike" kern="1200" cap="none" spc="0" normalizeH="0" baseline="0" noProof="0" dirty="0">
                  <a:ln>
                    <a:noFill/>
                  </a:ln>
                  <a:solidFill>
                    <a:srgbClr val="1B2261"/>
                  </a:solidFill>
                  <a:effectLst/>
                  <a:uLnTx/>
                  <a:uFillTx/>
                  <a:ea typeface="+mn-ea"/>
                  <a:cs typeface="+mn-cs"/>
                </a:rPr>
                <a:t>long et/ou complexe </a:t>
              </a:r>
              <a:r>
                <a:rPr kumimoji="0" lang="fr-FR" sz="1100" b="0" i="0" u="none" strike="noStrike" kern="1200" cap="none" spc="0" normalizeH="0" baseline="0" noProof="0" dirty="0">
                  <a:ln>
                    <a:noFill/>
                  </a:ln>
                  <a:solidFill>
                    <a:srgbClr val="1B2261"/>
                  </a:solidFill>
                  <a:effectLst/>
                  <a:uLnTx/>
                  <a:uFillTx/>
                  <a:ea typeface="+mn-ea"/>
                  <a:cs typeface="+mn-cs"/>
                </a:rPr>
                <a:t>donc probablement </a:t>
              </a:r>
              <a:r>
                <a:rPr kumimoji="0" lang="fr-FR" sz="1100" b="1" i="0" u="none" strike="noStrike" kern="1200" cap="none" spc="0" normalizeH="0" baseline="0" noProof="0" dirty="0">
                  <a:ln>
                    <a:noFill/>
                  </a:ln>
                  <a:solidFill>
                    <a:srgbClr val="1B2261"/>
                  </a:solidFill>
                  <a:effectLst/>
                  <a:uLnTx/>
                  <a:uFillTx/>
                  <a:ea typeface="+mn-ea"/>
                  <a:cs typeface="+mn-cs"/>
                </a:rPr>
                <a:t>capitalistique</a:t>
              </a:r>
              <a:r>
                <a:rPr kumimoji="0" lang="fr-FR" sz="1100" b="0" i="0" u="none" strike="noStrike" kern="1200" cap="none" spc="0" normalizeH="0" baseline="0" noProof="0" dirty="0">
                  <a:ln>
                    <a:noFill/>
                  </a:ln>
                  <a:solidFill>
                    <a:srgbClr val="1B2261"/>
                  </a:solidFill>
                  <a:effectLst/>
                  <a:uLnTx/>
                  <a:uFillTx/>
                  <a:ea typeface="+mn-ea"/>
                  <a:cs typeface="+mn-cs"/>
                </a:rPr>
                <a:t> </a:t>
              </a:r>
            </a:p>
          </p:txBody>
        </p:sp>
        <p:sp>
          <p:nvSpPr>
            <p:cNvPr id="28" name="Rectangle : coins arrondis 27">
              <a:extLst>
                <a:ext uri="{FF2B5EF4-FFF2-40B4-BE49-F238E27FC236}">
                  <a16:creationId xmlns:a16="http://schemas.microsoft.com/office/drawing/2014/main" id="{23E4505F-EED5-57A9-9B77-CB248AD78FFA}"/>
                </a:ext>
              </a:extLst>
            </p:cNvPr>
            <p:cNvSpPr/>
            <p:nvPr/>
          </p:nvSpPr>
          <p:spPr>
            <a:xfrm>
              <a:off x="4582167" y="1835535"/>
              <a:ext cx="4254015" cy="858575"/>
            </a:xfrm>
            <a:prstGeom prst="roundRect">
              <a:avLst>
                <a:gd name="adj" fmla="val 50000"/>
              </a:avLst>
            </a:prstGeom>
            <a:solidFill>
              <a:schemeClr val="bg1"/>
            </a:solidFill>
            <a:ln w="317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786E64"/>
                </a:solidFill>
                <a:effectLst/>
                <a:uLnTx/>
                <a:uFillTx/>
                <a:latin typeface="Arial"/>
                <a:ea typeface="+mn-ea"/>
                <a:cs typeface="+mn-cs"/>
              </a:endParaRPr>
            </a:p>
          </p:txBody>
        </p:sp>
        <p:pic>
          <p:nvPicPr>
            <p:cNvPr id="29" name="Image 28" descr="Une image contenant cercle, clipart, capture d’écran, conception&#10;&#10;Description générée automatiquement">
              <a:extLst>
                <a:ext uri="{FF2B5EF4-FFF2-40B4-BE49-F238E27FC236}">
                  <a16:creationId xmlns:a16="http://schemas.microsoft.com/office/drawing/2014/main" id="{76D97E62-28A8-2521-E8F9-302C5600E0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8079" y="2040249"/>
              <a:ext cx="449147" cy="449147"/>
            </a:xfrm>
            <a:prstGeom prst="rect">
              <a:avLst/>
            </a:prstGeom>
          </p:spPr>
        </p:pic>
        <p:sp>
          <p:nvSpPr>
            <p:cNvPr id="30" name="ZoneTexte 29">
              <a:extLst>
                <a:ext uri="{FF2B5EF4-FFF2-40B4-BE49-F238E27FC236}">
                  <a16:creationId xmlns:a16="http://schemas.microsoft.com/office/drawing/2014/main" id="{B842540A-9317-CAD9-0016-1C01BE1861A5}"/>
                </a:ext>
              </a:extLst>
            </p:cNvPr>
            <p:cNvSpPr txBox="1"/>
            <p:nvPr/>
          </p:nvSpPr>
          <p:spPr>
            <a:xfrm>
              <a:off x="4851278" y="1880102"/>
              <a:ext cx="3067445" cy="76944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1B2261"/>
                  </a:solidFill>
                  <a:effectLst/>
                  <a:uLnTx/>
                  <a:uFillTx/>
                  <a:ea typeface="+mn-ea"/>
                  <a:cs typeface="+mn-cs"/>
                </a:rPr>
                <a:t>S’appuyant sur des </a:t>
              </a:r>
              <a:r>
                <a:rPr kumimoji="0" lang="fr-FR" sz="1100" b="1" i="0" u="none" strike="noStrike" kern="1200" cap="none" spc="0" normalizeH="0" baseline="0" noProof="0" dirty="0">
                  <a:ln>
                    <a:noFill/>
                  </a:ln>
                  <a:solidFill>
                    <a:srgbClr val="1B2261"/>
                  </a:solidFill>
                  <a:effectLst/>
                  <a:uLnTx/>
                  <a:uFillTx/>
                  <a:ea typeface="+mn-ea"/>
                  <a:cs typeface="+mn-cs"/>
                </a:rPr>
                <a:t>travaux de recherche </a:t>
              </a:r>
              <a:r>
                <a:rPr kumimoji="0" lang="fr-FR" sz="1100" b="0" i="0" u="none" strike="noStrike" kern="1200" cap="none" spc="0" normalizeH="0" baseline="0" noProof="0" dirty="0">
                  <a:ln>
                    <a:noFill/>
                  </a:ln>
                  <a:solidFill>
                    <a:srgbClr val="1B2261"/>
                  </a:solidFill>
                  <a:effectLst/>
                  <a:uLnTx/>
                  <a:uFillTx/>
                  <a:ea typeface="+mn-ea"/>
                  <a:cs typeface="+mn-cs"/>
                </a:rPr>
                <a:t>permettant de développer en interne une </a:t>
              </a:r>
              <a:r>
                <a:rPr kumimoji="0" lang="fr-FR" sz="1100" b="1" i="0" u="none" strike="noStrike" kern="1200" cap="none" spc="0" normalizeH="0" baseline="0" noProof="0" dirty="0">
                  <a:ln>
                    <a:noFill/>
                  </a:ln>
                  <a:solidFill>
                    <a:srgbClr val="1B2261"/>
                  </a:solidFill>
                  <a:effectLst/>
                  <a:uLnTx/>
                  <a:uFillTx/>
                  <a:ea typeface="+mn-ea"/>
                  <a:cs typeface="+mn-cs"/>
                </a:rPr>
                <a:t>technologie ou une combinaison de technologies en rupture avec l’existant</a:t>
              </a:r>
              <a:r>
                <a:rPr lang="fr-FR" sz="1100" b="1" dirty="0">
                  <a:solidFill>
                    <a:srgbClr val="1B2261"/>
                  </a:solidFill>
                </a:rPr>
                <a:t>*</a:t>
              </a:r>
              <a:r>
                <a:rPr lang="fr-FR" sz="1100" dirty="0">
                  <a:solidFill>
                    <a:srgbClr val="1B2261"/>
                  </a:solidFill>
                </a:rPr>
                <a:t>*</a:t>
              </a:r>
              <a:endParaRPr kumimoji="0" lang="fr-FR" sz="1100" b="0" i="0" u="none" strike="noStrike" kern="1200" cap="none" spc="0" normalizeH="0" baseline="0" noProof="0" dirty="0">
                <a:ln>
                  <a:noFill/>
                </a:ln>
                <a:solidFill>
                  <a:srgbClr val="1B2261"/>
                </a:solidFill>
                <a:effectLst/>
                <a:uLnTx/>
                <a:uFillTx/>
                <a:ea typeface="+mn-ea"/>
                <a:cs typeface="+mn-cs"/>
              </a:endParaRPr>
            </a:p>
          </p:txBody>
        </p:sp>
        <p:pic>
          <p:nvPicPr>
            <p:cNvPr id="31" name="Image 30" descr="Une image contenant Graphique, clipart, cercle, logo&#10;&#10;Description générée automatiquement">
              <a:extLst>
                <a:ext uri="{FF2B5EF4-FFF2-40B4-BE49-F238E27FC236}">
                  <a16:creationId xmlns:a16="http://schemas.microsoft.com/office/drawing/2014/main" id="{8660882E-B78B-EFF9-416D-9A0286FF51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43958" y="1835535"/>
              <a:ext cx="630376" cy="630376"/>
            </a:xfrm>
            <a:prstGeom prst="rect">
              <a:avLst/>
            </a:prstGeom>
          </p:spPr>
        </p:pic>
      </p:grpSp>
      <p:sp>
        <p:nvSpPr>
          <p:cNvPr id="33" name="ZoneTexte 32">
            <a:extLst>
              <a:ext uri="{FF2B5EF4-FFF2-40B4-BE49-F238E27FC236}">
                <a16:creationId xmlns:a16="http://schemas.microsoft.com/office/drawing/2014/main" id="{8DC0BECA-43E7-4C12-2A7F-227E7DA0A6EC}"/>
              </a:ext>
            </a:extLst>
          </p:cNvPr>
          <p:cNvSpPr txBox="1"/>
          <p:nvPr/>
        </p:nvSpPr>
        <p:spPr>
          <a:xfrm>
            <a:off x="410308" y="1132930"/>
            <a:ext cx="10540065" cy="323165"/>
          </a:xfrm>
          <a:prstGeom prst="rect">
            <a:avLst/>
          </a:prstGeom>
          <a:noFill/>
        </p:spPr>
        <p:txBody>
          <a:bodyPr wrap="square" rtlCol="0">
            <a:spAutoFit/>
          </a:bodyPr>
          <a:lstStyle/>
          <a:p>
            <a:pPr algn="l">
              <a:lnSpc>
                <a:spcPts val="1800"/>
              </a:lnSpc>
            </a:pPr>
            <a:r>
              <a:rPr lang="fr-FR" b="0" i="0" dirty="0">
                <a:solidFill>
                  <a:schemeClr val="accent5"/>
                </a:solidFill>
                <a:effectLst/>
                <a:latin typeface="+mj-lt"/>
              </a:rPr>
              <a:t>Les startups </a:t>
            </a:r>
            <a:r>
              <a:rPr lang="fr-FR" b="0" i="0" dirty="0" err="1">
                <a:solidFill>
                  <a:schemeClr val="accent5"/>
                </a:solidFill>
                <a:effectLst/>
                <a:latin typeface="+mj-lt"/>
              </a:rPr>
              <a:t>deeptech</a:t>
            </a:r>
            <a:r>
              <a:rPr lang="fr-FR" b="0" i="0" dirty="0">
                <a:solidFill>
                  <a:schemeClr val="accent5"/>
                </a:solidFill>
                <a:effectLst/>
                <a:latin typeface="+mj-lt"/>
              </a:rPr>
              <a:t> utilisent ou combinent des technologies innovantes et qui répondent à quatre critères essentiels :</a:t>
            </a:r>
          </a:p>
        </p:txBody>
      </p:sp>
      <p:sp>
        <p:nvSpPr>
          <p:cNvPr id="36" name="ZoneTexte 35">
            <a:extLst>
              <a:ext uri="{FF2B5EF4-FFF2-40B4-BE49-F238E27FC236}">
                <a16:creationId xmlns:a16="http://schemas.microsoft.com/office/drawing/2014/main" id="{A46AF9FD-021B-F8BA-496E-C053C9E4DD3F}"/>
              </a:ext>
            </a:extLst>
          </p:cNvPr>
          <p:cNvSpPr txBox="1"/>
          <p:nvPr/>
        </p:nvSpPr>
        <p:spPr>
          <a:xfrm>
            <a:off x="410308" y="6374058"/>
            <a:ext cx="9104884" cy="215444"/>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800" dirty="0">
                <a:solidFill>
                  <a:srgbClr val="1B2261"/>
                </a:solidFill>
              </a:rPr>
              <a:t>**</a:t>
            </a:r>
            <a:r>
              <a:rPr kumimoji="0" lang="fr-FR" sz="800" b="0" i="0" u="none" strike="noStrike" kern="1200" cap="none" spc="0" normalizeH="0" baseline="0" noProof="0" dirty="0">
                <a:ln>
                  <a:noFill/>
                </a:ln>
                <a:solidFill>
                  <a:srgbClr val="1B2261"/>
                </a:solidFill>
                <a:effectLst/>
                <a:uLnTx/>
                <a:uFillTx/>
                <a:ea typeface="+mn-ea"/>
                <a:cs typeface="+mn-cs"/>
              </a:rPr>
              <a:t>R&amp;D dans le cadre d'un transfert de technologie ou de connaissances, et/ou intégrant dans l'équipe opérationnelle, la direction ou la gouvernance des profils scientifiques ou techniques de haut niveau</a:t>
            </a:r>
          </a:p>
        </p:txBody>
      </p:sp>
    </p:spTree>
    <p:extLst>
      <p:ext uri="{BB962C8B-B14F-4D97-AF65-F5344CB8AC3E}">
        <p14:creationId xmlns:p14="http://schemas.microsoft.com/office/powerpoint/2010/main" val="761062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AC693FE-55EA-00B2-EC57-37C652C79A8A}"/>
              </a:ext>
            </a:extLst>
          </p:cNvPr>
          <p:cNvSpPr>
            <a:spLocks noGrp="1"/>
          </p:cNvSpPr>
          <p:nvPr>
            <p:ph type="title"/>
          </p:nvPr>
        </p:nvSpPr>
        <p:spPr>
          <a:xfrm>
            <a:off x="-767257" y="330475"/>
            <a:ext cx="5312816" cy="701123"/>
          </a:xfrm>
        </p:spPr>
        <p:txBody>
          <a:bodyPr/>
          <a:lstStyle/>
          <a:p>
            <a:r>
              <a:rPr lang="fr-FR" sz="3600" dirty="0"/>
              <a:t>FOCUS SUR LA Deeptech</a:t>
            </a:r>
            <a:endParaRPr lang="fr-FR" dirty="0"/>
          </a:p>
        </p:txBody>
      </p:sp>
      <p:sp>
        <p:nvSpPr>
          <p:cNvPr id="4" name="Espace réservé du numéro de diapositive 3">
            <a:extLst>
              <a:ext uri="{FF2B5EF4-FFF2-40B4-BE49-F238E27FC236}">
                <a16:creationId xmlns:a16="http://schemas.microsoft.com/office/drawing/2014/main" id="{463B2570-0D99-EAB5-B5AF-4D5E5AC23FDF}"/>
              </a:ext>
            </a:extLst>
          </p:cNvPr>
          <p:cNvSpPr>
            <a:spLocks noGrp="1"/>
          </p:cNvSpPr>
          <p:nvPr>
            <p:ph type="sldNum" sz="quarter" idx="4"/>
          </p:nvPr>
        </p:nvSpPr>
        <p:spPr/>
        <p:txBody>
          <a:bodyPr/>
          <a:lstStyle/>
          <a:p>
            <a:fld id="{BD8650C1-FE00-47B0-973D-77306D8B837F}" type="slidenum">
              <a:rPr lang="en-US" smtClean="0"/>
              <a:pPr/>
              <a:t>18</a:t>
            </a:fld>
            <a:endParaRPr lang="en-US"/>
          </a:p>
        </p:txBody>
      </p:sp>
      <p:graphicFrame>
        <p:nvGraphicFramePr>
          <p:cNvPr id="9" name="Espace réservé du tableau 13">
            <a:extLst>
              <a:ext uri="{FF2B5EF4-FFF2-40B4-BE49-F238E27FC236}">
                <a16:creationId xmlns:a16="http://schemas.microsoft.com/office/drawing/2014/main" id="{082937DC-627F-61D0-7A5B-93701A8CFCC3}"/>
              </a:ext>
            </a:extLst>
          </p:cNvPr>
          <p:cNvGraphicFramePr>
            <a:graphicFrameLocks/>
          </p:cNvGraphicFramePr>
          <p:nvPr>
            <p:extLst>
              <p:ext uri="{D42A27DB-BD31-4B8C-83A1-F6EECF244321}">
                <p14:modId xmlns:p14="http://schemas.microsoft.com/office/powerpoint/2010/main" val="2041996221"/>
              </p:ext>
            </p:extLst>
          </p:nvPr>
        </p:nvGraphicFramePr>
        <p:xfrm>
          <a:off x="612582" y="1504686"/>
          <a:ext cx="10966835" cy="2630040"/>
        </p:xfrm>
        <a:graphic>
          <a:graphicData uri="http://schemas.openxmlformats.org/drawingml/2006/table">
            <a:tbl>
              <a:tblPr firstRow="1" bandRow="1">
                <a:tableStyleId>{5C22544A-7EE6-4342-B048-85BDC9FD1C3A}</a:tableStyleId>
              </a:tblPr>
              <a:tblGrid>
                <a:gridCol w="2662013">
                  <a:extLst>
                    <a:ext uri="{9D8B030D-6E8A-4147-A177-3AD203B41FA5}">
                      <a16:colId xmlns:a16="http://schemas.microsoft.com/office/drawing/2014/main" val="20000"/>
                    </a:ext>
                  </a:extLst>
                </a:gridCol>
                <a:gridCol w="2980796">
                  <a:extLst>
                    <a:ext uri="{9D8B030D-6E8A-4147-A177-3AD203B41FA5}">
                      <a16:colId xmlns:a16="http://schemas.microsoft.com/office/drawing/2014/main" val="412377125"/>
                    </a:ext>
                  </a:extLst>
                </a:gridCol>
                <a:gridCol w="2980796">
                  <a:extLst>
                    <a:ext uri="{9D8B030D-6E8A-4147-A177-3AD203B41FA5}">
                      <a16:colId xmlns:a16="http://schemas.microsoft.com/office/drawing/2014/main" val="20001"/>
                    </a:ext>
                  </a:extLst>
                </a:gridCol>
                <a:gridCol w="2343230">
                  <a:extLst>
                    <a:ext uri="{9D8B030D-6E8A-4147-A177-3AD203B41FA5}">
                      <a16:colId xmlns:a16="http://schemas.microsoft.com/office/drawing/2014/main" val="20002"/>
                    </a:ext>
                  </a:extLst>
                </a:gridCol>
              </a:tblGrid>
              <a:tr h="546376">
                <a:tc>
                  <a:txBody>
                    <a:bodyPr/>
                    <a:lstStyle/>
                    <a:p>
                      <a:pPr algn="ctr"/>
                      <a:r>
                        <a:rPr lang="fr-FR" sz="1600" dirty="0">
                          <a:solidFill>
                            <a:schemeClr val="tx1"/>
                          </a:solidFill>
                        </a:rPr>
                        <a:t>BOURSE FRENCH TECH EMERGENCE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600" dirty="0">
                          <a:solidFill>
                            <a:schemeClr val="tx1"/>
                          </a:solidFill>
                        </a:rPr>
                        <a:t>CONCOUR I-LAB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600" dirty="0">
                          <a:solidFill>
                            <a:schemeClr val="tx1"/>
                          </a:solidFill>
                        </a:rPr>
                        <a:t>AIDE AU DEVELOPPEMENT DEEPTECH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600" dirty="0">
                          <a:solidFill>
                            <a:schemeClr val="tx1"/>
                          </a:solidFill>
                        </a:rPr>
                        <a:t>OC FRENCH TECH SEED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050920">
                <a:tc>
                  <a:txBody>
                    <a:bodyPr/>
                    <a:lstStyle/>
                    <a:p>
                      <a:pPr marL="0" lvl="0" indent="-828675" algn="ctr">
                        <a:lnSpc>
                          <a:spcPct val="100000"/>
                        </a:lnSpc>
                        <a:spcAft>
                          <a:spcPts val="0"/>
                        </a:spcAft>
                        <a:buFont typeface="Arial" panose="020B0604020202020204" pitchFamily="34" charset="0"/>
                        <a:buNone/>
                      </a:pPr>
                      <a:r>
                        <a:rPr lang="fr-FR" sz="1800" b="1" dirty="0">
                          <a:solidFill>
                            <a:schemeClr val="tx1">
                              <a:lumMod val="65000"/>
                              <a:lumOff val="35000"/>
                            </a:schemeClr>
                          </a:solidFill>
                        </a:rPr>
                        <a:t>&lt; 1an </a:t>
                      </a:r>
                    </a:p>
                    <a:p>
                      <a:pPr marL="0" lvl="0" indent="-828675" algn="ctr">
                        <a:lnSpc>
                          <a:spcPct val="100000"/>
                        </a:lnSpc>
                        <a:spcAft>
                          <a:spcPts val="0"/>
                        </a:spcAft>
                        <a:buFont typeface="Arial" panose="020B0604020202020204" pitchFamily="34" charset="0"/>
                        <a:buNone/>
                      </a:pPr>
                      <a:r>
                        <a:rPr lang="fr-FR" sz="1800" b="1" dirty="0">
                          <a:solidFill>
                            <a:schemeClr val="tx1">
                              <a:lumMod val="65000"/>
                              <a:lumOff val="35000"/>
                            </a:schemeClr>
                          </a:solidFill>
                        </a:rPr>
                        <a:t>Jusqu’à 90K€</a:t>
                      </a:r>
                      <a:endParaRPr lang="fr-FR" sz="1600" b="1" i="1" dirty="0">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828675" algn="ctr" defTabSz="914400" rtl="0" eaLnBrk="1" latinLnBrk="0" hangingPunct="1">
                        <a:lnSpc>
                          <a:spcPct val="100000"/>
                        </a:lnSpc>
                        <a:spcAft>
                          <a:spcPts val="0"/>
                        </a:spcAft>
                        <a:buFont typeface="Arial" panose="020B0604020202020204" pitchFamily="34" charset="0"/>
                        <a:buNone/>
                      </a:pPr>
                      <a:r>
                        <a:rPr lang="fr-FR" sz="1800" b="1" kern="1200" dirty="0">
                          <a:solidFill>
                            <a:schemeClr val="tx1">
                              <a:lumMod val="65000"/>
                              <a:lumOff val="35000"/>
                            </a:schemeClr>
                          </a:solidFill>
                          <a:latin typeface="+mn-lt"/>
                          <a:ea typeface="+mn-ea"/>
                          <a:cs typeface="+mn-cs"/>
                        </a:rPr>
                        <a:t>Subvention </a:t>
                      </a:r>
                    </a:p>
                    <a:p>
                      <a:pPr marL="0" lvl="0" indent="-828675" algn="ctr" defTabSz="914400" rtl="0" eaLnBrk="1" latinLnBrk="0" hangingPunct="1">
                        <a:lnSpc>
                          <a:spcPct val="100000"/>
                        </a:lnSpc>
                        <a:spcAft>
                          <a:spcPts val="0"/>
                        </a:spcAft>
                        <a:buFont typeface="Arial" panose="020B0604020202020204" pitchFamily="34" charset="0"/>
                        <a:buNone/>
                      </a:pPr>
                      <a:r>
                        <a:rPr lang="fr-FR" sz="1800" b="1" kern="1200" dirty="0">
                          <a:solidFill>
                            <a:schemeClr val="tx1">
                              <a:lumMod val="65000"/>
                              <a:lumOff val="35000"/>
                            </a:schemeClr>
                          </a:solidFill>
                          <a:latin typeface="+mn-lt"/>
                          <a:ea typeface="+mn-ea"/>
                          <a:cs typeface="+mn-cs"/>
                        </a:rPr>
                        <a:t>Jusqu’à 600K€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828675"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800" b="1" kern="1200" dirty="0">
                          <a:solidFill>
                            <a:schemeClr val="tx1">
                              <a:lumMod val="65000"/>
                              <a:lumOff val="35000"/>
                            </a:schemeClr>
                          </a:solidFill>
                          <a:latin typeface="+mn-lt"/>
                          <a:ea typeface="+mn-ea"/>
                          <a:cs typeface="+mn-cs"/>
                        </a:rPr>
                        <a:t>Subvention + Avance récupérable</a:t>
                      </a:r>
                    </a:p>
                    <a:p>
                      <a:pPr marL="0" marR="0" lvl="0" indent="-828675"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800" b="1" kern="1200" dirty="0">
                          <a:solidFill>
                            <a:schemeClr val="tx1">
                              <a:lumMod val="65000"/>
                              <a:lumOff val="35000"/>
                            </a:schemeClr>
                          </a:solidFill>
                          <a:latin typeface="+mn-lt"/>
                          <a:ea typeface="+mn-ea"/>
                          <a:cs typeface="+mn-cs"/>
                        </a:rPr>
                        <a:t>jusqu’à 1,5M€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828675"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800" b="1" kern="1200" dirty="0">
                          <a:solidFill>
                            <a:schemeClr val="tx1">
                              <a:lumMod val="65000"/>
                              <a:lumOff val="35000"/>
                            </a:schemeClr>
                          </a:solidFill>
                          <a:latin typeface="+mn-lt"/>
                          <a:ea typeface="+mn-ea"/>
                          <a:cs typeface="+mn-cs"/>
                        </a:rPr>
                        <a:t>Entre 50 et 500K en obligations convertibles suite à une levée en </a:t>
                      </a:r>
                      <a:r>
                        <a:rPr lang="fr-FR" sz="1800" b="1" kern="1200" dirty="0" err="1">
                          <a:solidFill>
                            <a:schemeClr val="tx1">
                              <a:lumMod val="65000"/>
                              <a:lumOff val="35000"/>
                            </a:schemeClr>
                          </a:solidFill>
                          <a:latin typeface="+mn-lt"/>
                          <a:ea typeface="+mn-ea"/>
                          <a:cs typeface="+mn-cs"/>
                        </a:rPr>
                        <a:t>seed</a:t>
                      </a:r>
                      <a:endParaRPr lang="fr-FR" sz="1800" b="1" kern="1200" dirty="0">
                        <a:solidFill>
                          <a:schemeClr val="tx1">
                            <a:lumMod val="65000"/>
                            <a:lumOff val="35000"/>
                          </a:schemeClr>
                        </a:solidFill>
                        <a:latin typeface="+mn-lt"/>
                        <a:ea typeface="+mn-ea"/>
                        <a:cs typeface="+mn-cs"/>
                      </a:endParaRPr>
                    </a:p>
                    <a:p>
                      <a:pPr marL="0" marR="0" lvl="0" indent="-828675"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800" b="1" kern="1200" dirty="0">
                          <a:solidFill>
                            <a:schemeClr val="tx1">
                              <a:lumMod val="65000"/>
                              <a:lumOff val="35000"/>
                            </a:schemeClr>
                          </a:solidFill>
                          <a:latin typeface="+mn-lt"/>
                          <a:ea typeface="+mn-ea"/>
                          <a:cs typeface="+mn-cs"/>
                        </a:rPr>
                        <a:t>Remboursement 100% au bout de 5 ans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 name="Rectangle : coins arrondis 1">
            <a:extLst>
              <a:ext uri="{FF2B5EF4-FFF2-40B4-BE49-F238E27FC236}">
                <a16:creationId xmlns:a16="http://schemas.microsoft.com/office/drawing/2014/main" id="{DD5534D4-0C3C-44E5-904C-27A8153631AD}"/>
              </a:ext>
            </a:extLst>
          </p:cNvPr>
          <p:cNvSpPr/>
          <p:nvPr/>
        </p:nvSpPr>
        <p:spPr>
          <a:xfrm>
            <a:off x="2211937" y="4355108"/>
            <a:ext cx="7768127" cy="2018950"/>
          </a:xfrm>
          <a:prstGeom prst="round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b="1" dirty="0"/>
              <a:t>Définition de la </a:t>
            </a:r>
            <a:r>
              <a:rPr lang="fr-FR" b="1" dirty="0" err="1"/>
              <a:t>deeptech</a:t>
            </a:r>
            <a:endParaRPr lang="fr-FR" b="1" dirty="0"/>
          </a:p>
          <a:p>
            <a:pPr marL="285750" indent="-285750" algn="just">
              <a:buFont typeface="Wingdings" panose="05000000000000000000" pitchFamily="2" charset="2"/>
              <a:buChar char="Ø"/>
            </a:pPr>
            <a:r>
              <a:rPr lang="fr-FR" dirty="0"/>
              <a:t>Lien étroit avec le monde scientifique (équipe, laboratoire, etc…)</a:t>
            </a:r>
          </a:p>
          <a:p>
            <a:pPr marL="285750" indent="-285750" algn="just">
              <a:buFont typeface="Wingdings" panose="05000000000000000000" pitchFamily="2" charset="2"/>
              <a:buChar char="Ø"/>
            </a:pPr>
            <a:r>
              <a:rPr lang="fr-FR" dirty="0"/>
              <a:t>Fortes barrières à l’entrée avec verrous technologiques</a:t>
            </a:r>
          </a:p>
          <a:p>
            <a:pPr marL="285750" indent="-285750" algn="just">
              <a:buFont typeface="Wingdings" panose="05000000000000000000" pitchFamily="2" charset="2"/>
              <a:buChar char="Ø"/>
            </a:pPr>
            <a:r>
              <a:rPr lang="fr-FR" dirty="0"/>
              <a:t>Avantage concurrentiel fortement différenciant</a:t>
            </a:r>
          </a:p>
          <a:p>
            <a:pPr marL="285750" indent="-285750" algn="just">
              <a:buFont typeface="Wingdings" panose="05000000000000000000" pitchFamily="2" charset="2"/>
              <a:buChar char="Ø"/>
            </a:pPr>
            <a:r>
              <a:rPr lang="fr-FR" dirty="0"/>
              <a:t>Go-to-</a:t>
            </a:r>
            <a:r>
              <a:rPr lang="fr-FR" dirty="0" err="1"/>
              <a:t>Market</a:t>
            </a:r>
            <a:r>
              <a:rPr lang="fr-FR" dirty="0"/>
              <a:t> long</a:t>
            </a:r>
          </a:p>
          <a:p>
            <a:pPr marL="285750" indent="-285750" algn="just">
              <a:buFont typeface="Wingdings" panose="05000000000000000000" pitchFamily="2" charset="2"/>
              <a:buChar char="Ø"/>
            </a:pPr>
            <a:r>
              <a:rPr lang="fr-FR" dirty="0"/>
              <a:t>Stratégie propriété intellectuelle établie</a:t>
            </a:r>
          </a:p>
        </p:txBody>
      </p:sp>
      <p:pic>
        <p:nvPicPr>
          <p:cNvPr id="5" name="Image 4">
            <a:extLst>
              <a:ext uri="{FF2B5EF4-FFF2-40B4-BE49-F238E27FC236}">
                <a16:creationId xmlns:a16="http://schemas.microsoft.com/office/drawing/2014/main" id="{E8DCD936-535F-A551-217F-F359F088C666}"/>
              </a:ext>
            </a:extLst>
          </p:cNvPr>
          <p:cNvPicPr>
            <a:picLocks noChangeAspect="1"/>
          </p:cNvPicPr>
          <p:nvPr/>
        </p:nvPicPr>
        <p:blipFill>
          <a:blip r:embed="rId3"/>
          <a:stretch>
            <a:fillRect/>
          </a:stretch>
        </p:blipFill>
        <p:spPr>
          <a:xfrm>
            <a:off x="7895391" y="175199"/>
            <a:ext cx="1210213" cy="1210213"/>
          </a:xfrm>
          <a:prstGeom prst="rect">
            <a:avLst/>
          </a:prstGeom>
        </p:spPr>
      </p:pic>
      <p:pic>
        <p:nvPicPr>
          <p:cNvPr id="7" name="Image 6">
            <a:extLst>
              <a:ext uri="{FF2B5EF4-FFF2-40B4-BE49-F238E27FC236}">
                <a16:creationId xmlns:a16="http://schemas.microsoft.com/office/drawing/2014/main" id="{922D0E14-6B91-C75F-0FB3-E569DD808EA4}"/>
              </a:ext>
            </a:extLst>
          </p:cNvPr>
          <p:cNvPicPr>
            <a:picLocks noChangeAspect="1"/>
          </p:cNvPicPr>
          <p:nvPr/>
        </p:nvPicPr>
        <p:blipFill>
          <a:blip r:embed="rId4"/>
          <a:stretch>
            <a:fillRect/>
          </a:stretch>
        </p:blipFill>
        <p:spPr>
          <a:xfrm>
            <a:off x="9276849" y="113049"/>
            <a:ext cx="1332000" cy="1332000"/>
          </a:xfrm>
          <a:prstGeom prst="rect">
            <a:avLst/>
          </a:prstGeom>
        </p:spPr>
      </p:pic>
      <p:pic>
        <p:nvPicPr>
          <p:cNvPr id="10" name="Image 9">
            <a:extLst>
              <a:ext uri="{FF2B5EF4-FFF2-40B4-BE49-F238E27FC236}">
                <a16:creationId xmlns:a16="http://schemas.microsoft.com/office/drawing/2014/main" id="{A7D2A3E0-DF1A-ED5C-E7B5-857DD0303ED0}"/>
              </a:ext>
            </a:extLst>
          </p:cNvPr>
          <p:cNvPicPr>
            <a:picLocks noChangeAspect="1"/>
          </p:cNvPicPr>
          <p:nvPr/>
        </p:nvPicPr>
        <p:blipFill>
          <a:blip r:embed="rId5"/>
          <a:stretch>
            <a:fillRect/>
          </a:stretch>
        </p:blipFill>
        <p:spPr>
          <a:xfrm>
            <a:off x="10608849" y="276305"/>
            <a:ext cx="970568" cy="1008000"/>
          </a:xfrm>
          <a:prstGeom prst="rect">
            <a:avLst/>
          </a:prstGeom>
        </p:spPr>
      </p:pic>
    </p:spTree>
    <p:extLst>
      <p:ext uri="{BB962C8B-B14F-4D97-AF65-F5344CB8AC3E}">
        <p14:creationId xmlns:p14="http://schemas.microsoft.com/office/powerpoint/2010/main" val="1621343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27921-3A8C-E17C-1BB7-2F38AFFA78B4}"/>
            </a:ext>
          </a:extLst>
        </p:cNvPr>
        <p:cNvGrpSpPr/>
        <p:nvPr/>
      </p:nvGrpSpPr>
      <p:grpSpPr>
        <a:xfrm>
          <a:off x="0" y="0"/>
          <a:ext cx="0" cy="0"/>
          <a:chOff x="0" y="0"/>
          <a:chExt cx="0" cy="0"/>
        </a:xfrm>
      </p:grpSpPr>
      <p:sp>
        <p:nvSpPr>
          <p:cNvPr id="6" name="Titre 5">
            <a:extLst>
              <a:ext uri="{FF2B5EF4-FFF2-40B4-BE49-F238E27FC236}">
                <a16:creationId xmlns:a16="http://schemas.microsoft.com/office/drawing/2014/main" id="{0CCC8862-40B9-C98D-BA07-226EA407E6B8}"/>
              </a:ext>
            </a:extLst>
          </p:cNvPr>
          <p:cNvSpPr>
            <a:spLocks noGrp="1"/>
          </p:cNvSpPr>
          <p:nvPr>
            <p:ph type="title"/>
          </p:nvPr>
        </p:nvSpPr>
        <p:spPr>
          <a:xfrm>
            <a:off x="5964365" y="2488404"/>
            <a:ext cx="6004591" cy="1560251"/>
          </a:xfrm>
        </p:spPr>
        <p:txBody>
          <a:bodyPr/>
          <a:lstStyle/>
          <a:p>
            <a:r>
              <a:rPr lang="en-GB" dirty="0"/>
              <a:t>LE FINANCEMENT DE L’INNOVATION AU SEIN DES PMEs</a:t>
            </a:r>
          </a:p>
        </p:txBody>
      </p:sp>
      <p:sp>
        <p:nvSpPr>
          <p:cNvPr id="5" name="Espace réservé du texte 4">
            <a:extLst>
              <a:ext uri="{FF2B5EF4-FFF2-40B4-BE49-F238E27FC236}">
                <a16:creationId xmlns:a16="http://schemas.microsoft.com/office/drawing/2014/main" id="{B0F47DB2-6439-7186-C289-0C80200917CC}"/>
              </a:ext>
            </a:extLst>
          </p:cNvPr>
          <p:cNvSpPr>
            <a:spLocks noGrp="1"/>
          </p:cNvSpPr>
          <p:nvPr>
            <p:ph type="body" sz="quarter" idx="10"/>
          </p:nvPr>
        </p:nvSpPr>
        <p:spPr/>
        <p:txBody>
          <a:bodyPr/>
          <a:lstStyle/>
          <a:p>
            <a:r>
              <a:rPr lang="en-GB" dirty="0"/>
              <a:t>5</a:t>
            </a:r>
          </a:p>
        </p:txBody>
      </p:sp>
      <p:sp>
        <p:nvSpPr>
          <p:cNvPr id="10" name="Espace réservé du numéro de diapositive 9">
            <a:extLst>
              <a:ext uri="{FF2B5EF4-FFF2-40B4-BE49-F238E27FC236}">
                <a16:creationId xmlns:a16="http://schemas.microsoft.com/office/drawing/2014/main" id="{2EE8AA71-F07C-4B92-137E-9B60BBA30DED}"/>
              </a:ext>
            </a:extLst>
          </p:cNvPr>
          <p:cNvSpPr>
            <a:spLocks noGrp="1"/>
          </p:cNvSpPr>
          <p:nvPr>
            <p:ph type="sldNum" sz="quarter" idx="4"/>
          </p:nvPr>
        </p:nvSpPr>
        <p:spPr>
          <a:xfrm>
            <a:off x="11745913" y="6389688"/>
            <a:ext cx="446087" cy="365125"/>
          </a:xfrm>
        </p:spPr>
        <p:txBody>
          <a:bodyPr/>
          <a:lstStyle/>
          <a:p>
            <a:fld id="{BD8650C1-FE00-47B0-973D-77306D8B837F}" type="slidenum">
              <a:rPr lang="en-US" smtClean="0"/>
              <a:t>19</a:t>
            </a:fld>
            <a:endParaRPr lang="en-US"/>
          </a:p>
        </p:txBody>
      </p:sp>
    </p:spTree>
    <p:extLst>
      <p:ext uri="{BB962C8B-B14F-4D97-AF65-F5344CB8AC3E}">
        <p14:creationId xmlns:p14="http://schemas.microsoft.com/office/powerpoint/2010/main" val="1849333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A6482406-2999-6B4D-AF31-4DB268A887AA}"/>
              </a:ext>
            </a:extLst>
          </p:cNvPr>
          <p:cNvSpPr txBox="1"/>
          <p:nvPr/>
        </p:nvSpPr>
        <p:spPr>
          <a:xfrm>
            <a:off x="546376" y="1305341"/>
            <a:ext cx="10694986" cy="5078313"/>
          </a:xfrm>
          <a:prstGeom prst="rect">
            <a:avLst/>
          </a:prstGeom>
          <a:noFill/>
        </p:spPr>
        <p:txBody>
          <a:bodyPr wrap="square" rtlCol="0">
            <a:spAutoFit/>
          </a:bodyPr>
          <a:lstStyle/>
          <a:p>
            <a:r>
              <a:rPr lang="en-GB" sz="5400" dirty="0">
                <a:latin typeface="+mj-lt"/>
              </a:rPr>
              <a:t>1.QUI SOMMES-NOUS ?  </a:t>
            </a:r>
          </a:p>
          <a:p>
            <a:r>
              <a:rPr lang="en-GB" sz="5400" dirty="0">
                <a:latin typeface="+mj-lt"/>
              </a:rPr>
              <a:t>2.FINANCER SES BESOINS DE TRESORIE</a:t>
            </a:r>
          </a:p>
          <a:p>
            <a:r>
              <a:rPr lang="en-GB" sz="5400" dirty="0">
                <a:latin typeface="+mj-lt"/>
              </a:rPr>
              <a:t>3. FINANCER SON ENTREPRISE INNOVANTE</a:t>
            </a:r>
          </a:p>
          <a:p>
            <a:r>
              <a:rPr lang="en-GB" sz="5400" dirty="0">
                <a:latin typeface="+mj-lt"/>
              </a:rPr>
              <a:t>4. FINANCER UN PROJET DEEPTECH</a:t>
            </a:r>
          </a:p>
          <a:p>
            <a:r>
              <a:rPr lang="en-GB" sz="5400" dirty="0">
                <a:latin typeface="+mj-lt"/>
              </a:rPr>
              <a:t>5. FINANCER SON INNOVATION AU SEIN D’UNE PME</a:t>
            </a:r>
          </a:p>
        </p:txBody>
      </p:sp>
      <p:sp>
        <p:nvSpPr>
          <p:cNvPr id="16" name="Espace réservé du numéro de diapositive 15">
            <a:extLst>
              <a:ext uri="{FF2B5EF4-FFF2-40B4-BE49-F238E27FC236}">
                <a16:creationId xmlns:a16="http://schemas.microsoft.com/office/drawing/2014/main" id="{391C1FE5-67C5-B6A3-2EC2-263A7F7BC930}"/>
              </a:ext>
            </a:extLst>
          </p:cNvPr>
          <p:cNvSpPr>
            <a:spLocks noGrp="1"/>
          </p:cNvSpPr>
          <p:nvPr>
            <p:ph type="sldNum" sz="quarter" idx="4"/>
          </p:nvPr>
        </p:nvSpPr>
        <p:spPr>
          <a:xfrm>
            <a:off x="11738338" y="6374058"/>
            <a:ext cx="445191" cy="365125"/>
          </a:xfrm>
        </p:spPr>
        <p:txBody>
          <a:bodyPr/>
          <a:lstStyle/>
          <a:p>
            <a:fld id="{BD8650C1-FE00-47B0-973D-77306D8B837F}" type="slidenum">
              <a:rPr lang="en-US" smtClean="0"/>
              <a:t>2</a:t>
            </a:fld>
            <a:endParaRPr lang="en-US"/>
          </a:p>
        </p:txBody>
      </p:sp>
    </p:spTree>
    <p:extLst>
      <p:ext uri="{BB962C8B-B14F-4D97-AF65-F5344CB8AC3E}">
        <p14:creationId xmlns:p14="http://schemas.microsoft.com/office/powerpoint/2010/main" val="3118569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422AC-BF1E-895E-6D45-79D2C5E10C34}"/>
            </a:ext>
          </a:extLst>
        </p:cNvPr>
        <p:cNvGrpSpPr/>
        <p:nvPr/>
      </p:nvGrpSpPr>
      <p:grpSpPr>
        <a:xfrm>
          <a:off x="0" y="0"/>
          <a:ext cx="0" cy="0"/>
          <a:chOff x="0" y="0"/>
          <a:chExt cx="0" cy="0"/>
        </a:xfrm>
      </p:grpSpPr>
      <p:sp>
        <p:nvSpPr>
          <p:cNvPr id="58" name="Rectangle 57">
            <a:extLst>
              <a:ext uri="{FF2B5EF4-FFF2-40B4-BE49-F238E27FC236}">
                <a16:creationId xmlns:a16="http://schemas.microsoft.com/office/drawing/2014/main" id="{275B1DCA-210B-9EB9-A714-6AF2641F2E8A}"/>
              </a:ext>
            </a:extLst>
          </p:cNvPr>
          <p:cNvSpPr/>
          <p:nvPr/>
        </p:nvSpPr>
        <p:spPr>
          <a:xfrm>
            <a:off x="0" y="2153624"/>
            <a:ext cx="6096000" cy="3913865"/>
          </a:xfrm>
          <a:prstGeom prst="rect">
            <a:avLst/>
          </a:prstGeom>
          <a:solidFill>
            <a:srgbClr val="FFCD00"/>
          </a:solidFill>
          <a:ln w="25400" cap="flat" cmpd="sng" algn="ctr">
            <a:noFill/>
            <a:prstDash val="solid"/>
          </a:ln>
          <a:effectLst/>
        </p:spPr>
        <p:txBody>
          <a:bodyPr rtlCol="0" anchor="ctr"/>
          <a:lstStyle/>
          <a:p>
            <a:pPr algn="ctr" defTabSz="1219170">
              <a:defRPr/>
            </a:pPr>
            <a:endParaRPr lang="fr-FR" sz="2400" kern="0" err="1">
              <a:solidFill>
                <a:srgbClr val="786E64"/>
              </a:solidFill>
              <a:latin typeface="Arial"/>
            </a:endParaRPr>
          </a:p>
        </p:txBody>
      </p:sp>
      <p:sp>
        <p:nvSpPr>
          <p:cNvPr id="60" name="Espace réservé du texte 4">
            <a:extLst>
              <a:ext uri="{FF2B5EF4-FFF2-40B4-BE49-F238E27FC236}">
                <a16:creationId xmlns:a16="http://schemas.microsoft.com/office/drawing/2014/main" id="{E959C13B-AFD7-2239-0BBF-1CBE79634F32}"/>
              </a:ext>
            </a:extLst>
          </p:cNvPr>
          <p:cNvSpPr txBox="1">
            <a:spLocks/>
          </p:cNvSpPr>
          <p:nvPr/>
        </p:nvSpPr>
        <p:spPr bwMode="gray">
          <a:xfrm>
            <a:off x="476470" y="1121607"/>
            <a:ext cx="11297415" cy="313932"/>
          </a:xfrm>
          <a:prstGeom prst="rect">
            <a:avLst/>
          </a:prstGeom>
        </p:spPr>
        <p:txBody>
          <a:bodyPr vert="horz" lIns="0" tIns="0" rIns="0" bIns="0" rtlCol="0">
            <a:spAutoFit/>
          </a:bodyPr>
          <a:lstStyle>
            <a:lvl1pPr marL="0" indent="0" algn="l" defTabSz="685783" rtl="0" eaLnBrk="1" latinLnBrk="0" hangingPunct="1">
              <a:lnSpc>
                <a:spcPct val="85000"/>
              </a:lnSpc>
              <a:spcBef>
                <a:spcPts val="0"/>
              </a:spcBef>
              <a:spcAft>
                <a:spcPts val="2250"/>
              </a:spcAft>
              <a:buFont typeface="Arial" pitchFamily="34" charset="0"/>
              <a:buNone/>
              <a:defRPr sz="1600" b="0" kern="1200">
                <a:solidFill>
                  <a:srgbClr val="FFCD00"/>
                </a:solidFill>
                <a:latin typeface="+mj-lt"/>
                <a:ea typeface="+mn-ea"/>
                <a:cs typeface="+mn-cs"/>
              </a:defRPr>
            </a:lvl1pPr>
            <a:lvl2pPr marL="0" indent="0" algn="just" defTabSz="685783" rtl="0" eaLnBrk="1" latinLnBrk="0" hangingPunct="1">
              <a:lnSpc>
                <a:spcPct val="120000"/>
              </a:lnSpc>
              <a:spcBef>
                <a:spcPts val="0"/>
              </a:spcBef>
              <a:buFont typeface="Arial" pitchFamily="34" charset="0"/>
              <a:buNone/>
              <a:defRPr sz="1200" b="1" kern="1200">
                <a:solidFill>
                  <a:srgbClr val="5E514D"/>
                </a:solidFill>
                <a:latin typeface="+mn-lt"/>
                <a:ea typeface="+mn-ea"/>
                <a:cs typeface="+mn-cs"/>
              </a:defRPr>
            </a:lvl2pPr>
            <a:lvl3pPr marL="0" indent="0" algn="just" defTabSz="685783" rtl="0" eaLnBrk="1" latinLnBrk="0" hangingPunct="1">
              <a:lnSpc>
                <a:spcPct val="120000"/>
              </a:lnSpc>
              <a:spcBef>
                <a:spcPts val="0"/>
              </a:spcBef>
              <a:buClr>
                <a:schemeClr val="bg2"/>
              </a:buClr>
              <a:buFont typeface="Wingdings" pitchFamily="2" charset="2"/>
              <a:buNone/>
              <a:defRPr sz="975" kern="1200">
                <a:solidFill>
                  <a:srgbClr val="5E514D"/>
                </a:solidFill>
                <a:latin typeface="+mn-lt"/>
                <a:ea typeface="+mn-ea"/>
                <a:cs typeface="+mn-cs"/>
              </a:defRPr>
            </a:lvl3pPr>
            <a:lvl4pPr marL="269993" indent="-134997" algn="just" defTabSz="685783" rtl="0" eaLnBrk="1" latinLnBrk="0" hangingPunct="1">
              <a:lnSpc>
                <a:spcPct val="120000"/>
              </a:lnSpc>
              <a:spcBef>
                <a:spcPts val="0"/>
              </a:spcBef>
              <a:buClr>
                <a:schemeClr val="bg2"/>
              </a:buClr>
              <a:buFont typeface="Wingdings" pitchFamily="2" charset="2"/>
              <a:buChar char="l"/>
              <a:defRPr sz="900" kern="1200">
                <a:solidFill>
                  <a:srgbClr val="5E514D"/>
                </a:solidFill>
                <a:latin typeface="+mn-lt"/>
                <a:ea typeface="+mn-ea"/>
                <a:cs typeface="+mn-cs"/>
              </a:defRPr>
            </a:lvl4pPr>
            <a:lvl5pPr marL="269993" indent="0" algn="just" defTabSz="685783" rtl="0" eaLnBrk="1" latinLnBrk="0" hangingPunct="1">
              <a:lnSpc>
                <a:spcPct val="120000"/>
              </a:lnSpc>
              <a:spcBef>
                <a:spcPts val="0"/>
              </a:spcBef>
              <a:buClr>
                <a:schemeClr val="accent1"/>
              </a:buClr>
              <a:buFont typeface="Wingdings" pitchFamily="2" charset="2"/>
              <a:buNone/>
              <a:defRPr sz="900" kern="1200">
                <a:solidFill>
                  <a:srgbClr val="5E514D"/>
                </a:solidFill>
                <a:latin typeface="+mn-lt"/>
                <a:ea typeface="+mn-ea"/>
                <a:cs typeface="+mn-cs"/>
              </a:defRPr>
            </a:lvl5pPr>
            <a:lvl6pPr marL="539987" indent="-134997" algn="just" defTabSz="671496" rtl="0" eaLnBrk="1" latinLnBrk="0" hangingPunct="1">
              <a:lnSpc>
                <a:spcPct val="120000"/>
              </a:lnSpc>
              <a:spcBef>
                <a:spcPts val="0"/>
              </a:spcBef>
              <a:buClr>
                <a:srgbClr val="5E514D"/>
              </a:buClr>
              <a:buSzPct val="150000"/>
              <a:buFont typeface="Lucida Grande"/>
              <a:buChar char="•"/>
              <a:defRPr sz="900" b="0" kern="1200">
                <a:solidFill>
                  <a:srgbClr val="5E514D"/>
                </a:solidFill>
                <a:latin typeface="+mn-lt"/>
                <a:ea typeface="+mn-ea"/>
                <a:cs typeface="+mn-cs"/>
              </a:defRPr>
            </a:lvl6pPr>
            <a:lvl7pPr marL="539987" indent="0" algn="just" defTabSz="671496" rtl="0" eaLnBrk="1" latinLnBrk="0" hangingPunct="1">
              <a:lnSpc>
                <a:spcPct val="120000"/>
              </a:lnSpc>
              <a:spcBef>
                <a:spcPts val="0"/>
              </a:spcBef>
              <a:buClr>
                <a:schemeClr val="accent1"/>
              </a:buClr>
              <a:buFontTx/>
              <a:buNone/>
              <a:defRPr sz="900" b="0" kern="1200">
                <a:solidFill>
                  <a:srgbClr val="5E514D"/>
                </a:solidFill>
                <a:latin typeface="+mn-lt"/>
                <a:ea typeface="+mn-ea"/>
                <a:cs typeface="+mn-cs"/>
              </a:defRPr>
            </a:lvl7pPr>
            <a:lvl8pPr marL="809980" indent="-135728" algn="just" defTabSz="671496" rtl="0" eaLnBrk="1" latinLnBrk="0" hangingPunct="1">
              <a:lnSpc>
                <a:spcPct val="120000"/>
              </a:lnSpc>
              <a:spcBef>
                <a:spcPts val="0"/>
              </a:spcBef>
              <a:buClr>
                <a:schemeClr val="tx1"/>
              </a:buClr>
              <a:buSzPct val="80000"/>
              <a:buFont typeface="Wingdings" pitchFamily="2" charset="2"/>
              <a:buChar char="l"/>
              <a:defRPr sz="900" b="0" kern="1200">
                <a:solidFill>
                  <a:srgbClr val="5E514D"/>
                </a:solidFill>
                <a:latin typeface="+mn-lt"/>
                <a:ea typeface="+mn-ea"/>
                <a:cs typeface="+mn-cs"/>
              </a:defRPr>
            </a:lvl8pPr>
            <a:lvl9pPr marL="0" indent="0" algn="l" defTabSz="685783" rtl="0" eaLnBrk="1" latinLnBrk="0" hangingPunct="1">
              <a:spcBef>
                <a:spcPct val="20000"/>
              </a:spcBef>
              <a:buFontTx/>
              <a:buNone/>
              <a:defRPr sz="600" kern="1200">
                <a:solidFill>
                  <a:schemeClr val="tx2"/>
                </a:solidFill>
                <a:latin typeface="+mn-lt"/>
                <a:ea typeface="+mn-ea"/>
                <a:cs typeface="+mn-cs"/>
              </a:defRPr>
            </a:lvl9pPr>
          </a:lstStyle>
          <a:p>
            <a:pPr defTabSz="914377">
              <a:spcAft>
                <a:spcPts val="3000"/>
              </a:spcAft>
              <a:buClr>
                <a:srgbClr val="000000"/>
              </a:buClr>
              <a:defRPr/>
            </a:pPr>
            <a:r>
              <a:rPr lang="fr-FR" sz="2400" dirty="0">
                <a:sym typeface="Arial"/>
              </a:rPr>
              <a:t>Initier une démarche d’innovation</a:t>
            </a:r>
          </a:p>
        </p:txBody>
      </p:sp>
      <p:sp>
        <p:nvSpPr>
          <p:cNvPr id="61" name="Rectangle 60">
            <a:extLst>
              <a:ext uri="{FF2B5EF4-FFF2-40B4-BE49-F238E27FC236}">
                <a16:creationId xmlns:a16="http://schemas.microsoft.com/office/drawing/2014/main" id="{26290121-EACB-DD28-E2AF-464CD00E1CE0}"/>
              </a:ext>
            </a:extLst>
          </p:cNvPr>
          <p:cNvSpPr/>
          <p:nvPr/>
        </p:nvSpPr>
        <p:spPr>
          <a:xfrm>
            <a:off x="476470" y="1532972"/>
            <a:ext cx="10909849" cy="523220"/>
          </a:xfrm>
          <a:prstGeom prst="rect">
            <a:avLst/>
          </a:prstGeom>
        </p:spPr>
        <p:txBody>
          <a:bodyPr wrap="square">
            <a:spAutoFit/>
          </a:bodyPr>
          <a:lstStyle/>
          <a:p>
            <a:pPr algn="just" defTabSz="914377">
              <a:buClr>
                <a:srgbClr val="000000"/>
              </a:buClr>
              <a:defRPr/>
            </a:pPr>
            <a:r>
              <a:rPr lang="fr-FR" sz="1400" kern="0" spc="-5" dirty="0">
                <a:solidFill>
                  <a:srgbClr val="584741"/>
                </a:solidFill>
                <a:latin typeface="Barlow" panose="00000500000000000000" pitchFamily="2" charset="0"/>
                <a:cs typeface="Arial" charset="0"/>
                <a:sym typeface="Arial"/>
              </a:rPr>
              <a:t>Le dispositif Diagnostic Axes d’innovation propose un </a:t>
            </a:r>
            <a:r>
              <a:rPr lang="fr-FR" sz="1400" b="1" kern="0" spc="-5" dirty="0">
                <a:solidFill>
                  <a:srgbClr val="584741"/>
                </a:solidFill>
                <a:latin typeface="Barlow" panose="00000500000000000000" pitchFamily="2" charset="0"/>
                <a:cs typeface="Arial" charset="0"/>
                <a:sym typeface="Arial"/>
              </a:rPr>
              <a:t>accompagnement dans </a:t>
            </a:r>
            <a:r>
              <a:rPr lang="fr-FR" sz="1400" b="1" kern="0" spc="-5" dirty="0">
                <a:solidFill>
                  <a:srgbClr val="584741"/>
                </a:solidFill>
                <a:latin typeface="Barlow" panose="00000500000000000000" pitchFamily="2" charset="0"/>
                <a:cs typeface="Arial" charset="0"/>
              </a:rPr>
              <a:t>les premières étapes d’une démarche d’innovation</a:t>
            </a:r>
            <a:r>
              <a:rPr lang="fr-FR" sz="1400" kern="0" spc="-5" dirty="0">
                <a:solidFill>
                  <a:srgbClr val="584741"/>
                </a:solidFill>
                <a:latin typeface="Barlow" panose="00000500000000000000" pitchFamily="2" charset="0"/>
                <a:cs typeface="Arial" charset="0"/>
              </a:rPr>
              <a:t> impliquant une prestation de conseil et/ou technique. </a:t>
            </a:r>
          </a:p>
        </p:txBody>
      </p:sp>
      <p:sp>
        <p:nvSpPr>
          <p:cNvPr id="62" name="Rectangle 61">
            <a:extLst>
              <a:ext uri="{FF2B5EF4-FFF2-40B4-BE49-F238E27FC236}">
                <a16:creationId xmlns:a16="http://schemas.microsoft.com/office/drawing/2014/main" id="{CCD8546E-703E-A0FF-4042-3154C6627698}"/>
              </a:ext>
            </a:extLst>
          </p:cNvPr>
          <p:cNvSpPr/>
          <p:nvPr/>
        </p:nvSpPr>
        <p:spPr>
          <a:xfrm>
            <a:off x="467019" y="2263403"/>
            <a:ext cx="4177845" cy="584775"/>
          </a:xfrm>
          <a:prstGeom prst="rect">
            <a:avLst/>
          </a:prstGeom>
        </p:spPr>
        <p:txBody>
          <a:bodyPr wrap="square">
            <a:spAutoFit/>
          </a:bodyPr>
          <a:lstStyle/>
          <a:p>
            <a:pPr>
              <a:defRPr/>
            </a:pPr>
            <a:r>
              <a:rPr lang="fr-FR" sz="3200" kern="0" dirty="0">
                <a:solidFill>
                  <a:srgbClr val="5E514D"/>
                </a:solidFill>
                <a:latin typeface="+mj-lt"/>
              </a:rPr>
              <a:t>POURQUOI ?</a:t>
            </a:r>
          </a:p>
        </p:txBody>
      </p:sp>
      <p:sp>
        <p:nvSpPr>
          <p:cNvPr id="63" name="Rectangle 62">
            <a:extLst>
              <a:ext uri="{FF2B5EF4-FFF2-40B4-BE49-F238E27FC236}">
                <a16:creationId xmlns:a16="http://schemas.microsoft.com/office/drawing/2014/main" id="{180A8E96-8596-2BE2-BFF3-9C8E00A46FB5}"/>
              </a:ext>
            </a:extLst>
          </p:cNvPr>
          <p:cNvSpPr/>
          <p:nvPr/>
        </p:nvSpPr>
        <p:spPr>
          <a:xfrm>
            <a:off x="467018" y="2940665"/>
            <a:ext cx="5307756" cy="1592295"/>
          </a:xfrm>
          <a:prstGeom prst="rect">
            <a:avLst/>
          </a:prstGeom>
        </p:spPr>
        <p:txBody>
          <a:bodyPr wrap="square">
            <a:spAutoFit/>
          </a:bodyPr>
          <a:lstStyle/>
          <a:p>
            <a:pPr algn="just" defTabSz="914377">
              <a:spcAft>
                <a:spcPts val="533"/>
              </a:spcAft>
              <a:buClr>
                <a:srgbClr val="FFCD00"/>
              </a:buClr>
              <a:buSzPts val="2000"/>
              <a:defRPr/>
            </a:pPr>
            <a:r>
              <a:rPr lang="fr-FR" sz="1333" dirty="0">
                <a:solidFill>
                  <a:srgbClr val="4B3C3C"/>
                </a:solidFill>
                <a:latin typeface="Barlow"/>
              </a:rPr>
              <a:t>Diag Axes d’Innovation permet à l’entreprise d’identifier des axes d’innovation potentiels ou intervient dans une phase de faisabilité pour un projet précis. Il peut intégrer notamment :</a:t>
            </a:r>
          </a:p>
          <a:p>
            <a:pPr marL="171446" indent="-171446" algn="just" defTabSz="1219140">
              <a:buFont typeface="Arial" panose="020B0604020202020204" pitchFamily="34" charset="0"/>
              <a:buChar char="-"/>
              <a:defRPr/>
            </a:pPr>
            <a:r>
              <a:rPr lang="fr-FR" sz="1333" dirty="0">
                <a:solidFill>
                  <a:srgbClr val="4B3C3C"/>
                </a:solidFill>
                <a:latin typeface="Barlow"/>
              </a:rPr>
              <a:t>Des </a:t>
            </a:r>
            <a:r>
              <a:rPr lang="fr-FR" sz="1333" b="1" dirty="0">
                <a:solidFill>
                  <a:srgbClr val="4B3C3C"/>
                </a:solidFill>
                <a:latin typeface="Barlow"/>
              </a:rPr>
              <a:t>actions d’idéation </a:t>
            </a:r>
            <a:r>
              <a:rPr lang="fr-FR" sz="1333" dirty="0">
                <a:solidFill>
                  <a:srgbClr val="4B3C3C"/>
                </a:solidFill>
                <a:latin typeface="Barlow"/>
              </a:rPr>
              <a:t>afin d’identifier et structurer des nouvelles idées jusqu’au projet concret;</a:t>
            </a:r>
          </a:p>
          <a:p>
            <a:pPr marL="171446" indent="-171446" algn="just" defTabSz="1219140">
              <a:buFont typeface="Arial" panose="020B0604020202020204" pitchFamily="34" charset="0"/>
              <a:buChar char="-"/>
              <a:defRPr/>
            </a:pPr>
            <a:r>
              <a:rPr lang="fr-FR" sz="1333" dirty="0">
                <a:solidFill>
                  <a:srgbClr val="4B3C3C"/>
                </a:solidFill>
                <a:latin typeface="Barlow"/>
              </a:rPr>
              <a:t>Des études de </a:t>
            </a:r>
            <a:r>
              <a:rPr lang="fr-FR" sz="1333" b="1" dirty="0">
                <a:solidFill>
                  <a:srgbClr val="4B3C3C"/>
                </a:solidFill>
                <a:latin typeface="Barlow"/>
              </a:rPr>
              <a:t>faisabilité techniques ;</a:t>
            </a:r>
            <a:endParaRPr lang="fr-FR" sz="1333" dirty="0">
              <a:solidFill>
                <a:srgbClr val="4B3C3C"/>
              </a:solidFill>
              <a:latin typeface="Barlow"/>
            </a:endParaRPr>
          </a:p>
          <a:p>
            <a:pPr marL="171446" indent="-171446" algn="just" defTabSz="1219140">
              <a:buFont typeface="Arial" panose="020B0604020202020204" pitchFamily="34" charset="0"/>
              <a:buChar char="-"/>
              <a:defRPr/>
            </a:pPr>
            <a:r>
              <a:rPr lang="fr-FR" sz="1333" dirty="0">
                <a:solidFill>
                  <a:srgbClr val="4B3C3C"/>
                </a:solidFill>
                <a:latin typeface="Barlow"/>
              </a:rPr>
              <a:t>Des études de </a:t>
            </a:r>
            <a:r>
              <a:rPr lang="fr-FR" sz="1333" b="1" dirty="0">
                <a:solidFill>
                  <a:srgbClr val="4B3C3C"/>
                </a:solidFill>
                <a:latin typeface="Barlow"/>
              </a:rPr>
              <a:t>faisabilité technico-économiques.</a:t>
            </a:r>
            <a:r>
              <a:rPr lang="fr-FR" sz="1333" dirty="0">
                <a:solidFill>
                  <a:srgbClr val="4B3C3C"/>
                </a:solidFill>
                <a:latin typeface="Barlow"/>
              </a:rPr>
              <a:t> </a:t>
            </a:r>
          </a:p>
        </p:txBody>
      </p:sp>
      <p:sp>
        <p:nvSpPr>
          <p:cNvPr id="64" name="Rectangle 63">
            <a:extLst>
              <a:ext uri="{FF2B5EF4-FFF2-40B4-BE49-F238E27FC236}">
                <a16:creationId xmlns:a16="http://schemas.microsoft.com/office/drawing/2014/main" id="{918A01B0-F847-5864-DD0B-A0EDC73A200A}"/>
              </a:ext>
            </a:extLst>
          </p:cNvPr>
          <p:cNvSpPr/>
          <p:nvPr/>
        </p:nvSpPr>
        <p:spPr>
          <a:xfrm>
            <a:off x="467019" y="4606857"/>
            <a:ext cx="4177845" cy="584775"/>
          </a:xfrm>
          <a:prstGeom prst="rect">
            <a:avLst/>
          </a:prstGeom>
        </p:spPr>
        <p:txBody>
          <a:bodyPr wrap="square">
            <a:spAutoFit/>
          </a:bodyPr>
          <a:lstStyle/>
          <a:p>
            <a:pPr defTabSz="914377">
              <a:buClr>
                <a:srgbClr val="000000"/>
              </a:buClr>
              <a:defRPr/>
            </a:pPr>
            <a:r>
              <a:rPr lang="fr-FR" sz="3200" kern="0" dirty="0">
                <a:solidFill>
                  <a:srgbClr val="5E514D"/>
                </a:solidFill>
                <a:latin typeface="+mj-lt"/>
                <a:cs typeface="Arial"/>
                <a:sym typeface="Arial"/>
              </a:rPr>
              <a:t>COMMENT ? </a:t>
            </a:r>
          </a:p>
        </p:txBody>
      </p:sp>
      <p:sp>
        <p:nvSpPr>
          <p:cNvPr id="65" name="Rectangle 64">
            <a:extLst>
              <a:ext uri="{FF2B5EF4-FFF2-40B4-BE49-F238E27FC236}">
                <a16:creationId xmlns:a16="http://schemas.microsoft.com/office/drawing/2014/main" id="{9CB2EFF9-77C8-77B6-A18B-82D638E01047}"/>
              </a:ext>
            </a:extLst>
          </p:cNvPr>
          <p:cNvSpPr/>
          <p:nvPr/>
        </p:nvSpPr>
        <p:spPr>
          <a:xfrm>
            <a:off x="467018" y="5273947"/>
            <a:ext cx="5307756" cy="502573"/>
          </a:xfrm>
          <a:prstGeom prst="rect">
            <a:avLst/>
          </a:prstGeom>
        </p:spPr>
        <p:txBody>
          <a:bodyPr wrap="square">
            <a:spAutoFit/>
          </a:bodyPr>
          <a:lstStyle/>
          <a:p>
            <a:pPr algn="just" defTabSz="914354">
              <a:buClr>
                <a:srgbClr val="000000"/>
              </a:buClr>
              <a:defRPr/>
            </a:pPr>
            <a:r>
              <a:rPr lang="fr-FR" sz="1333" dirty="0">
                <a:solidFill>
                  <a:srgbClr val="4B3C3C"/>
                </a:solidFill>
                <a:latin typeface="Barlow"/>
                <a:sym typeface="Arial"/>
              </a:rPr>
              <a:t>Bpifrance permet aux entreprises de travailler avec des </a:t>
            </a:r>
            <a:r>
              <a:rPr lang="fr-FR" sz="1333" b="1" dirty="0">
                <a:solidFill>
                  <a:srgbClr val="4B3C3C"/>
                </a:solidFill>
                <a:latin typeface="Barlow"/>
                <a:sym typeface="Arial"/>
              </a:rPr>
              <a:t>experts spécialisés dans les enjeux d’innovation</a:t>
            </a:r>
            <a:r>
              <a:rPr lang="fr-FR" sz="1333" dirty="0">
                <a:solidFill>
                  <a:srgbClr val="4B3C3C"/>
                </a:solidFill>
                <a:latin typeface="Barlow"/>
                <a:sym typeface="Arial"/>
              </a:rPr>
              <a:t>. </a:t>
            </a:r>
          </a:p>
        </p:txBody>
      </p:sp>
      <p:sp>
        <p:nvSpPr>
          <p:cNvPr id="66" name="Rectangle 65">
            <a:extLst>
              <a:ext uri="{FF2B5EF4-FFF2-40B4-BE49-F238E27FC236}">
                <a16:creationId xmlns:a16="http://schemas.microsoft.com/office/drawing/2014/main" id="{B9F69CDD-C371-A02A-7F3A-D478B13B8F59}"/>
              </a:ext>
            </a:extLst>
          </p:cNvPr>
          <p:cNvSpPr/>
          <p:nvPr/>
        </p:nvSpPr>
        <p:spPr>
          <a:xfrm>
            <a:off x="6640674" y="2153622"/>
            <a:ext cx="4177845" cy="584775"/>
          </a:xfrm>
          <a:prstGeom prst="rect">
            <a:avLst/>
          </a:prstGeom>
        </p:spPr>
        <p:txBody>
          <a:bodyPr wrap="square">
            <a:spAutoFit/>
          </a:bodyPr>
          <a:lstStyle/>
          <a:p>
            <a:pPr defTabSz="914377">
              <a:buClr>
                <a:srgbClr val="000000"/>
              </a:buClr>
              <a:defRPr/>
            </a:pPr>
            <a:r>
              <a:rPr lang="fr-FR" sz="3200" kern="0" dirty="0">
                <a:solidFill>
                  <a:srgbClr val="FFCD00"/>
                </a:solidFill>
                <a:latin typeface="+mj-lt"/>
                <a:cs typeface="Arial"/>
                <a:sym typeface="Arial"/>
              </a:rPr>
              <a:t>POUR QUI ? </a:t>
            </a:r>
          </a:p>
        </p:txBody>
      </p:sp>
      <p:sp>
        <p:nvSpPr>
          <p:cNvPr id="67" name="Rectangle 66">
            <a:extLst>
              <a:ext uri="{FF2B5EF4-FFF2-40B4-BE49-F238E27FC236}">
                <a16:creationId xmlns:a16="http://schemas.microsoft.com/office/drawing/2014/main" id="{D1C03163-9947-4628-A738-A8FB3A085E83}"/>
              </a:ext>
            </a:extLst>
          </p:cNvPr>
          <p:cNvSpPr/>
          <p:nvPr/>
        </p:nvSpPr>
        <p:spPr>
          <a:xfrm>
            <a:off x="6640673" y="2830885"/>
            <a:ext cx="5213937" cy="1628907"/>
          </a:xfrm>
          <a:prstGeom prst="rect">
            <a:avLst/>
          </a:prstGeom>
        </p:spPr>
        <p:txBody>
          <a:bodyPr wrap="square">
            <a:spAutoFit/>
          </a:bodyPr>
          <a:lstStyle/>
          <a:p>
            <a:pPr marL="171442" indent="-171442" algn="just" defTabSz="914354">
              <a:spcBef>
                <a:spcPts val="800"/>
              </a:spcBef>
              <a:buClr>
                <a:srgbClr val="FFC000"/>
              </a:buClr>
              <a:buFont typeface="Arial" panose="020B0604020202020204" pitchFamily="34" charset="0"/>
              <a:buChar char="•"/>
              <a:defRPr/>
            </a:pPr>
            <a:r>
              <a:rPr lang="fr-FR" sz="1331" b="1" kern="0" dirty="0">
                <a:solidFill>
                  <a:srgbClr val="584741"/>
                </a:solidFill>
                <a:latin typeface="Barlow" panose="00000500000000000000" pitchFamily="2" charset="0"/>
                <a:cs typeface="Arial" panose="020B0604020202020204" pitchFamily="34" charset="0"/>
              </a:rPr>
              <a:t>Startups, PME et ETI indépendantes de moins de 2000 salariés</a:t>
            </a:r>
          </a:p>
          <a:p>
            <a:pPr marL="171442" indent="-171442" algn="just" defTabSz="914354">
              <a:spcBef>
                <a:spcPts val="800"/>
              </a:spcBef>
              <a:buClr>
                <a:srgbClr val="FFC000"/>
              </a:buClr>
              <a:buFont typeface="Arial" panose="020B0604020202020204" pitchFamily="34" charset="0"/>
              <a:buChar char="•"/>
              <a:defRPr/>
            </a:pPr>
            <a:r>
              <a:rPr lang="fr-FR" sz="1331" kern="0" dirty="0">
                <a:solidFill>
                  <a:srgbClr val="584741"/>
                </a:solidFill>
                <a:latin typeface="Barlow" panose="00000500000000000000" pitchFamily="2" charset="0"/>
                <a:cs typeface="Arial" panose="020B0604020202020204" pitchFamily="34" charset="0"/>
              </a:rPr>
              <a:t>Entreprises </a:t>
            </a:r>
            <a:r>
              <a:rPr lang="fr-FR" sz="1331" b="1" kern="0" dirty="0">
                <a:solidFill>
                  <a:srgbClr val="584741"/>
                </a:solidFill>
                <a:latin typeface="Barlow" panose="00000500000000000000" pitchFamily="2" charset="0"/>
                <a:cs typeface="Arial" panose="020B0604020202020204" pitchFamily="34" charset="0"/>
              </a:rPr>
              <a:t>n’ayant pas bénéficié d’aides à l’innovation depuis au moins 2 ans</a:t>
            </a:r>
          </a:p>
          <a:p>
            <a:pPr marL="171442" indent="-171442" algn="just" defTabSz="914354">
              <a:spcBef>
                <a:spcPts val="800"/>
              </a:spcBef>
              <a:buClr>
                <a:srgbClr val="FFC000"/>
              </a:buClr>
              <a:buFont typeface="Arial" panose="020B0604020202020204" pitchFamily="34" charset="0"/>
              <a:buChar char="•"/>
              <a:defRPr/>
            </a:pPr>
            <a:r>
              <a:rPr lang="fr-FR" sz="1331" b="1" kern="0" dirty="0">
                <a:solidFill>
                  <a:srgbClr val="584741"/>
                </a:solidFill>
                <a:latin typeface="Barlow" panose="00000500000000000000" pitchFamily="2" charset="0"/>
                <a:cs typeface="Arial" panose="020B0604020202020204" pitchFamily="34" charset="0"/>
              </a:rPr>
              <a:t>Sur le territoire français</a:t>
            </a:r>
            <a:r>
              <a:rPr lang="fr-FR" sz="1331" kern="0" dirty="0">
                <a:solidFill>
                  <a:srgbClr val="584741"/>
                </a:solidFill>
                <a:latin typeface="Barlow" panose="00000500000000000000" pitchFamily="2" charset="0"/>
                <a:cs typeface="Arial" panose="020B0604020202020204" pitchFamily="34" charset="0"/>
              </a:rPr>
              <a:t> </a:t>
            </a:r>
            <a:r>
              <a:rPr lang="fr-FR" sz="1331" b="1" kern="0" dirty="0">
                <a:solidFill>
                  <a:srgbClr val="584741"/>
                </a:solidFill>
                <a:latin typeface="Barlow" panose="00000500000000000000" pitchFamily="2" charset="0"/>
                <a:cs typeface="Arial" panose="020B0604020202020204" pitchFamily="34" charset="0"/>
              </a:rPr>
              <a:t>et/ou dans les DROM-COM</a:t>
            </a:r>
          </a:p>
          <a:p>
            <a:pPr marL="171442" indent="-171442" algn="just" defTabSz="914354">
              <a:spcBef>
                <a:spcPts val="800"/>
              </a:spcBef>
              <a:buClr>
                <a:srgbClr val="FFC000"/>
              </a:buClr>
              <a:buFont typeface="Arial" panose="020B0604020202020204" pitchFamily="34" charset="0"/>
              <a:buChar char="•"/>
              <a:defRPr/>
            </a:pPr>
            <a:r>
              <a:rPr lang="fr-FR" sz="1331" kern="0" dirty="0">
                <a:solidFill>
                  <a:srgbClr val="584741"/>
                </a:solidFill>
                <a:latin typeface="Barlow" panose="00000500000000000000" pitchFamily="2" charset="0"/>
                <a:cs typeface="Arial" panose="020B0604020202020204" pitchFamily="34" charset="0"/>
              </a:rPr>
              <a:t>Exclusion : entreprises en « difficulté » selon la définition européenne</a:t>
            </a:r>
            <a:endParaRPr lang="fr-FR" sz="1331" kern="0" spc="-5" dirty="0">
              <a:solidFill>
                <a:srgbClr val="584741"/>
              </a:solidFill>
              <a:latin typeface="Barlow" panose="00000500000000000000" pitchFamily="2" charset="0"/>
              <a:cs typeface="Arial" charset="0"/>
            </a:endParaRPr>
          </a:p>
        </p:txBody>
      </p:sp>
      <p:cxnSp>
        <p:nvCxnSpPr>
          <p:cNvPr id="68" name="Connecteur droit 67">
            <a:extLst>
              <a:ext uri="{FF2B5EF4-FFF2-40B4-BE49-F238E27FC236}">
                <a16:creationId xmlns:a16="http://schemas.microsoft.com/office/drawing/2014/main" id="{5AF2C59E-06CE-B34D-562B-A8F8E8A940CA}"/>
              </a:ext>
            </a:extLst>
          </p:cNvPr>
          <p:cNvCxnSpPr>
            <a:cxnSpLocks/>
          </p:cNvCxnSpPr>
          <p:nvPr/>
        </p:nvCxnSpPr>
        <p:spPr>
          <a:xfrm>
            <a:off x="547326" y="2879445"/>
            <a:ext cx="5227449" cy="0"/>
          </a:xfrm>
          <a:prstGeom prst="line">
            <a:avLst/>
          </a:prstGeom>
          <a:noFill/>
          <a:ln w="9525" cap="flat" cmpd="sng" algn="ctr">
            <a:solidFill>
              <a:srgbClr val="5E514D"/>
            </a:solidFill>
            <a:prstDash val="solid"/>
          </a:ln>
          <a:effectLst/>
        </p:spPr>
      </p:cxnSp>
      <p:cxnSp>
        <p:nvCxnSpPr>
          <p:cNvPr id="69" name="Connecteur droit 68">
            <a:extLst>
              <a:ext uri="{FF2B5EF4-FFF2-40B4-BE49-F238E27FC236}">
                <a16:creationId xmlns:a16="http://schemas.microsoft.com/office/drawing/2014/main" id="{5C50C4D2-EC11-C0B0-6B29-10A4DD2A8509}"/>
              </a:ext>
            </a:extLst>
          </p:cNvPr>
          <p:cNvCxnSpPr>
            <a:cxnSpLocks/>
          </p:cNvCxnSpPr>
          <p:nvPr/>
        </p:nvCxnSpPr>
        <p:spPr>
          <a:xfrm>
            <a:off x="6417225" y="2769664"/>
            <a:ext cx="5346984" cy="0"/>
          </a:xfrm>
          <a:prstGeom prst="line">
            <a:avLst/>
          </a:prstGeom>
          <a:noFill/>
          <a:ln w="9525" cap="flat" cmpd="sng" algn="ctr">
            <a:solidFill>
              <a:srgbClr val="FFCD00"/>
            </a:solidFill>
            <a:prstDash val="solid"/>
          </a:ln>
          <a:effectLst/>
        </p:spPr>
      </p:cxnSp>
      <p:cxnSp>
        <p:nvCxnSpPr>
          <p:cNvPr id="70" name="Connecteur droit 69">
            <a:extLst>
              <a:ext uri="{FF2B5EF4-FFF2-40B4-BE49-F238E27FC236}">
                <a16:creationId xmlns:a16="http://schemas.microsoft.com/office/drawing/2014/main" id="{16AA0586-26A6-2A23-6D42-539088D7CBE4}"/>
              </a:ext>
            </a:extLst>
          </p:cNvPr>
          <p:cNvCxnSpPr>
            <a:cxnSpLocks/>
          </p:cNvCxnSpPr>
          <p:nvPr/>
        </p:nvCxnSpPr>
        <p:spPr>
          <a:xfrm>
            <a:off x="547326" y="5242880"/>
            <a:ext cx="5227449" cy="0"/>
          </a:xfrm>
          <a:prstGeom prst="line">
            <a:avLst/>
          </a:prstGeom>
          <a:noFill/>
          <a:ln w="9525" cap="flat" cmpd="sng" algn="ctr">
            <a:solidFill>
              <a:srgbClr val="5E514D"/>
            </a:solidFill>
            <a:prstDash val="solid"/>
          </a:ln>
          <a:effectLst/>
        </p:spPr>
      </p:cxnSp>
      <p:sp>
        <p:nvSpPr>
          <p:cNvPr id="71" name="Rectangle 70">
            <a:extLst>
              <a:ext uri="{FF2B5EF4-FFF2-40B4-BE49-F238E27FC236}">
                <a16:creationId xmlns:a16="http://schemas.microsoft.com/office/drawing/2014/main" id="{B4B77510-A844-1B8D-9704-CFDB0F142485}"/>
              </a:ext>
            </a:extLst>
          </p:cNvPr>
          <p:cNvSpPr/>
          <p:nvPr/>
        </p:nvSpPr>
        <p:spPr>
          <a:xfrm>
            <a:off x="6640672" y="4606857"/>
            <a:ext cx="4177845" cy="584775"/>
          </a:xfrm>
          <a:prstGeom prst="rect">
            <a:avLst/>
          </a:prstGeom>
        </p:spPr>
        <p:txBody>
          <a:bodyPr wrap="square">
            <a:spAutoFit/>
          </a:bodyPr>
          <a:lstStyle/>
          <a:p>
            <a:pPr defTabSz="914377">
              <a:buClr>
                <a:srgbClr val="000000"/>
              </a:buClr>
              <a:defRPr/>
            </a:pPr>
            <a:r>
              <a:rPr lang="fr-FR" sz="3200" kern="0" dirty="0">
                <a:solidFill>
                  <a:srgbClr val="FFCD00"/>
                </a:solidFill>
                <a:latin typeface="+mj-lt"/>
                <a:cs typeface="Arial"/>
                <a:sym typeface="Arial"/>
              </a:rPr>
              <a:t>QUEL PRIX ?</a:t>
            </a:r>
          </a:p>
        </p:txBody>
      </p:sp>
      <p:sp>
        <p:nvSpPr>
          <p:cNvPr id="72" name="Rectangle 71">
            <a:extLst>
              <a:ext uri="{FF2B5EF4-FFF2-40B4-BE49-F238E27FC236}">
                <a16:creationId xmlns:a16="http://schemas.microsoft.com/office/drawing/2014/main" id="{D0E38D4C-15F8-7988-3BAA-363FFA019672}"/>
              </a:ext>
            </a:extLst>
          </p:cNvPr>
          <p:cNvSpPr/>
          <p:nvPr/>
        </p:nvSpPr>
        <p:spPr>
          <a:xfrm>
            <a:off x="6640673" y="5273947"/>
            <a:ext cx="4978195" cy="1015406"/>
          </a:xfrm>
          <a:prstGeom prst="rect">
            <a:avLst/>
          </a:prstGeom>
        </p:spPr>
        <p:txBody>
          <a:bodyPr wrap="square">
            <a:spAutoFit/>
          </a:bodyPr>
          <a:lstStyle/>
          <a:p>
            <a:pPr marL="171442" indent="-171442" algn="just" defTabSz="914354">
              <a:spcBef>
                <a:spcPts val="800"/>
              </a:spcBef>
              <a:buClr>
                <a:srgbClr val="FFC000"/>
              </a:buClr>
              <a:buFont typeface="Arial" panose="020B0604020202020204" pitchFamily="34" charset="0"/>
              <a:buChar char="•"/>
              <a:defRPr/>
            </a:pPr>
            <a:r>
              <a:rPr lang="fr-FR" sz="1333" kern="0" dirty="0">
                <a:solidFill>
                  <a:srgbClr val="584741"/>
                </a:solidFill>
                <a:latin typeface="Barlow" panose="00000500000000000000" pitchFamily="2" charset="0"/>
                <a:cs typeface="Arial" panose="020B0604020202020204" pitchFamily="34" charset="0"/>
              </a:rPr>
              <a:t>Jusqu’à</a:t>
            </a:r>
            <a:r>
              <a:rPr lang="fr-FR" sz="1333" b="1" kern="0" dirty="0">
                <a:solidFill>
                  <a:srgbClr val="584741"/>
                </a:solidFill>
                <a:latin typeface="Barlow" panose="00000500000000000000" pitchFamily="2" charset="0"/>
                <a:cs typeface="Arial" panose="020B0604020202020204" pitchFamily="34" charset="0"/>
              </a:rPr>
              <a:t> 13 000 € HT</a:t>
            </a:r>
            <a:r>
              <a:rPr lang="fr-FR" sz="1333" kern="0" dirty="0">
                <a:solidFill>
                  <a:srgbClr val="584741"/>
                </a:solidFill>
                <a:latin typeface="Barlow" panose="00000500000000000000" pitchFamily="2" charset="0"/>
                <a:cs typeface="Arial" panose="020B0604020202020204" pitchFamily="34" charset="0"/>
              </a:rPr>
              <a:t> sur environ </a:t>
            </a:r>
            <a:r>
              <a:rPr lang="fr-FR" sz="1333" b="1" kern="0" dirty="0">
                <a:solidFill>
                  <a:srgbClr val="584741"/>
                </a:solidFill>
                <a:latin typeface="Barlow" panose="00000500000000000000" pitchFamily="2" charset="0"/>
                <a:cs typeface="Arial" panose="020B0604020202020204" pitchFamily="34" charset="0"/>
              </a:rPr>
              <a:t>10 jours </a:t>
            </a:r>
            <a:r>
              <a:rPr lang="fr-FR" sz="1333" kern="0" dirty="0">
                <a:solidFill>
                  <a:srgbClr val="584741"/>
                </a:solidFill>
                <a:latin typeface="Barlow" panose="00000500000000000000" pitchFamily="2" charset="0"/>
                <a:cs typeface="Arial" panose="020B0604020202020204" pitchFamily="34" charset="0"/>
              </a:rPr>
              <a:t>pour </a:t>
            </a:r>
            <a:r>
              <a:rPr lang="fr-FR" sz="1333" b="1" kern="0" dirty="0">
                <a:solidFill>
                  <a:srgbClr val="584741"/>
                </a:solidFill>
                <a:latin typeface="Barlow" panose="00000500000000000000" pitchFamily="2" charset="0"/>
                <a:cs typeface="Arial" panose="020B0604020202020204" pitchFamily="34" charset="0"/>
              </a:rPr>
              <a:t>8 mois </a:t>
            </a:r>
            <a:r>
              <a:rPr lang="fr-FR" sz="1333" kern="0" dirty="0">
                <a:solidFill>
                  <a:srgbClr val="584741"/>
                </a:solidFill>
                <a:latin typeface="Barlow" panose="00000500000000000000" pitchFamily="2" charset="0"/>
                <a:cs typeface="Arial" panose="020B0604020202020204" pitchFamily="34" charset="0"/>
              </a:rPr>
              <a:t>de prestation maximum</a:t>
            </a:r>
          </a:p>
          <a:p>
            <a:pPr marL="171442" indent="-171442" algn="just" defTabSz="914354">
              <a:spcBef>
                <a:spcPts val="800"/>
              </a:spcBef>
              <a:buClr>
                <a:srgbClr val="FFC000"/>
              </a:buClr>
              <a:buFont typeface="Arial" panose="020B0604020202020204" pitchFamily="34" charset="0"/>
              <a:buChar char="•"/>
              <a:defRPr/>
            </a:pPr>
            <a:r>
              <a:rPr lang="fr-FR" sz="1333" b="1" kern="0" dirty="0">
                <a:solidFill>
                  <a:srgbClr val="584741"/>
                </a:solidFill>
                <a:latin typeface="Barlow" panose="00000500000000000000" pitchFamily="2" charset="0"/>
                <a:cs typeface="Arial" panose="020B0604020202020204" pitchFamily="34" charset="0"/>
              </a:rPr>
              <a:t>Prise en charge à 50% </a:t>
            </a:r>
            <a:r>
              <a:rPr lang="fr-FR" sz="1333" kern="0" dirty="0">
                <a:solidFill>
                  <a:srgbClr val="584741"/>
                </a:solidFill>
                <a:latin typeface="Barlow" panose="00000500000000000000" pitchFamily="2" charset="0"/>
                <a:cs typeface="Arial" panose="020B0604020202020204" pitchFamily="34" charset="0"/>
              </a:rPr>
              <a:t>du montant total de la prestation par Bpifrance</a:t>
            </a:r>
          </a:p>
        </p:txBody>
      </p:sp>
      <p:sp>
        <p:nvSpPr>
          <p:cNvPr id="74" name="Rectangle 73">
            <a:hlinkClick r:id="rId3" action="ppaction://hlinkpres?slideindex=3&amp;slidetitle=Panorama d’accompagnement adapté aux entreprises innovantes"/>
            <a:extLst>
              <a:ext uri="{FF2B5EF4-FFF2-40B4-BE49-F238E27FC236}">
                <a16:creationId xmlns:a16="http://schemas.microsoft.com/office/drawing/2014/main" id="{7D952F19-EF27-A24A-0B08-ECE4C77321E9}"/>
              </a:ext>
            </a:extLst>
          </p:cNvPr>
          <p:cNvSpPr/>
          <p:nvPr/>
        </p:nvSpPr>
        <p:spPr>
          <a:xfrm>
            <a:off x="8421702" y="620492"/>
            <a:ext cx="3432908" cy="949115"/>
          </a:xfrm>
          <a:prstGeom prst="rect">
            <a:avLst/>
          </a:prstGeom>
          <a:noFill/>
          <a:ln w="25400" cap="flat" cmpd="sng" algn="ctr">
            <a:noFill/>
            <a:prstDash val="solid"/>
          </a:ln>
          <a:effectLst/>
        </p:spPr>
        <p:txBody>
          <a:bodyPr rtlCol="0" anchor="ctr"/>
          <a:lstStyle/>
          <a:p>
            <a:pPr algn="ctr" defTabSz="1219170">
              <a:defRPr/>
            </a:pPr>
            <a:endParaRPr lang="fr-FR" sz="2400" kern="0" err="1">
              <a:solidFill>
                <a:srgbClr val="786E64"/>
              </a:solidFill>
              <a:latin typeface="Arial"/>
            </a:endParaRPr>
          </a:p>
        </p:txBody>
      </p:sp>
      <p:cxnSp>
        <p:nvCxnSpPr>
          <p:cNvPr id="76" name="Connecteur droit 75">
            <a:extLst>
              <a:ext uri="{FF2B5EF4-FFF2-40B4-BE49-F238E27FC236}">
                <a16:creationId xmlns:a16="http://schemas.microsoft.com/office/drawing/2014/main" id="{153FB134-EFF4-AFE7-7A06-0E6C05272432}"/>
              </a:ext>
            </a:extLst>
          </p:cNvPr>
          <p:cNvCxnSpPr>
            <a:cxnSpLocks/>
          </p:cNvCxnSpPr>
          <p:nvPr/>
        </p:nvCxnSpPr>
        <p:spPr>
          <a:xfrm>
            <a:off x="6507625" y="5242880"/>
            <a:ext cx="5346984" cy="0"/>
          </a:xfrm>
          <a:prstGeom prst="line">
            <a:avLst/>
          </a:prstGeom>
          <a:noFill/>
          <a:ln w="9525" cap="flat" cmpd="sng" algn="ctr">
            <a:solidFill>
              <a:srgbClr val="FFCD00"/>
            </a:solidFill>
            <a:prstDash val="solid"/>
          </a:ln>
          <a:effectLst/>
        </p:spPr>
      </p:cxnSp>
      <p:sp>
        <p:nvSpPr>
          <p:cNvPr id="77" name="ZoneTexte 76">
            <a:extLst>
              <a:ext uri="{FF2B5EF4-FFF2-40B4-BE49-F238E27FC236}">
                <a16:creationId xmlns:a16="http://schemas.microsoft.com/office/drawing/2014/main" id="{AFCC7134-1913-783B-B708-DF64373BDEB8}"/>
              </a:ext>
            </a:extLst>
          </p:cNvPr>
          <p:cNvSpPr txBox="1"/>
          <p:nvPr/>
        </p:nvSpPr>
        <p:spPr>
          <a:xfrm>
            <a:off x="973767" y="6254942"/>
            <a:ext cx="8717740" cy="297454"/>
          </a:xfrm>
          <a:prstGeom prst="rect">
            <a:avLst/>
          </a:prstGeom>
          <a:noFill/>
        </p:spPr>
        <p:txBody>
          <a:bodyPr wrap="square" rtlCol="0">
            <a:spAutoFit/>
          </a:bodyPr>
          <a:lstStyle/>
          <a:p>
            <a:r>
              <a:rPr lang="fr-FR" sz="1333" dirty="0">
                <a:solidFill>
                  <a:srgbClr val="4B3C3C"/>
                </a:solidFill>
                <a:latin typeface="Barlow"/>
              </a:rPr>
              <a:t>Contact : </a:t>
            </a:r>
            <a:r>
              <a:rPr lang="fr-FR" sz="1333" u="sng" dirty="0">
                <a:solidFill>
                  <a:srgbClr val="4B3C3C"/>
                </a:solidFill>
                <a:latin typeface="Barlow"/>
              </a:rPr>
              <a:t>equipe.diag</a:t>
            </a:r>
            <a:r>
              <a:rPr lang="fr-FR" sz="1333" u="sng" dirty="0">
                <a:solidFill>
                  <a:srgbClr val="4B3C3C"/>
                </a:solidFill>
                <a:latin typeface="Barlow"/>
                <a:hlinkClick r:id="rId4">
                  <a:extLst>
                    <a:ext uri="{A12FA001-AC4F-418D-AE19-62706E023703}">
                      <ahyp:hlinkClr xmlns:ahyp="http://schemas.microsoft.com/office/drawing/2018/hyperlinkcolor" val="tx"/>
                    </a:ext>
                  </a:extLst>
                </a:hlinkClick>
              </a:rPr>
              <a:t>@bpifrance.fr</a:t>
            </a:r>
            <a:r>
              <a:rPr lang="fr-FR" sz="1333" u="sng" dirty="0">
                <a:solidFill>
                  <a:srgbClr val="4B3C3C"/>
                </a:solidFill>
                <a:latin typeface="Barlow"/>
              </a:rPr>
              <a:t> </a:t>
            </a:r>
          </a:p>
        </p:txBody>
      </p:sp>
      <p:sp>
        <p:nvSpPr>
          <p:cNvPr id="79" name="Titre 78">
            <a:extLst>
              <a:ext uri="{FF2B5EF4-FFF2-40B4-BE49-F238E27FC236}">
                <a16:creationId xmlns:a16="http://schemas.microsoft.com/office/drawing/2014/main" id="{04057040-CD8E-5F04-CEC6-BF5BDB178441}"/>
              </a:ext>
            </a:extLst>
          </p:cNvPr>
          <p:cNvSpPr>
            <a:spLocks noGrp="1"/>
          </p:cNvSpPr>
          <p:nvPr>
            <p:ph type="title"/>
          </p:nvPr>
        </p:nvSpPr>
        <p:spPr>
          <a:xfrm>
            <a:off x="-767257" y="330477"/>
            <a:ext cx="5863771" cy="701123"/>
          </a:xfrm>
        </p:spPr>
        <p:txBody>
          <a:bodyPr/>
          <a:lstStyle/>
          <a:p>
            <a:r>
              <a:rPr lang="fr-FR" dirty="0"/>
              <a:t>Le </a:t>
            </a:r>
            <a:r>
              <a:rPr lang="fr-FR" dirty="0" err="1"/>
              <a:t>diag</a:t>
            </a:r>
            <a:r>
              <a:rPr lang="fr-FR" dirty="0"/>
              <a:t> axes d’innovation</a:t>
            </a:r>
          </a:p>
        </p:txBody>
      </p:sp>
      <p:pic>
        <p:nvPicPr>
          <p:cNvPr id="3" name="Graphique 2" descr="Carnet d'adresses avec un remplissage uni">
            <a:extLst>
              <a:ext uri="{FF2B5EF4-FFF2-40B4-BE49-F238E27FC236}">
                <a16:creationId xmlns:a16="http://schemas.microsoft.com/office/drawing/2014/main" id="{6CE95679-C988-F8E0-8001-CEA3698897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7326" y="6119218"/>
            <a:ext cx="572652" cy="572652"/>
          </a:xfrm>
          <a:prstGeom prst="rect">
            <a:avLst/>
          </a:prstGeom>
        </p:spPr>
      </p:pic>
      <p:sp>
        <p:nvSpPr>
          <p:cNvPr id="2" name="Espace réservé du numéro de diapositive 3">
            <a:extLst>
              <a:ext uri="{FF2B5EF4-FFF2-40B4-BE49-F238E27FC236}">
                <a16:creationId xmlns:a16="http://schemas.microsoft.com/office/drawing/2014/main" id="{2D1C50D6-33E8-94DF-3C89-374A48F31685}"/>
              </a:ext>
            </a:extLst>
          </p:cNvPr>
          <p:cNvSpPr>
            <a:spLocks noGrp="1"/>
          </p:cNvSpPr>
          <p:nvPr>
            <p:ph type="sldNum" sz="quarter" idx="4"/>
          </p:nvPr>
        </p:nvSpPr>
        <p:spPr>
          <a:xfrm>
            <a:off x="11738338" y="6374058"/>
            <a:ext cx="445191" cy="365125"/>
          </a:xfrm>
        </p:spPr>
        <p:txBody>
          <a:bodyPr/>
          <a:lstStyle/>
          <a:p>
            <a:fld id="{BD8650C1-FE00-47B0-973D-77306D8B837F}" type="slidenum">
              <a:rPr lang="en-US" smtClean="0"/>
              <a:pPr/>
              <a:t>20</a:t>
            </a:fld>
            <a:endParaRPr lang="en-US" dirty="0"/>
          </a:p>
        </p:txBody>
      </p:sp>
    </p:spTree>
    <p:extLst>
      <p:ext uri="{BB962C8B-B14F-4D97-AF65-F5344CB8AC3E}">
        <p14:creationId xmlns:p14="http://schemas.microsoft.com/office/powerpoint/2010/main" val="1686656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DA7B8-93CE-925F-68F8-58EE06EBFDC1}"/>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C588F05-A1D7-E77F-7952-230CD62838CA}"/>
              </a:ext>
            </a:extLst>
          </p:cNvPr>
          <p:cNvSpPr>
            <a:spLocks noGrp="1"/>
          </p:cNvSpPr>
          <p:nvPr>
            <p:ph type="sldNum" sz="quarter" idx="4"/>
          </p:nvPr>
        </p:nvSpPr>
        <p:spPr>
          <a:xfrm>
            <a:off x="11738338" y="6374058"/>
            <a:ext cx="445191" cy="365125"/>
          </a:xfrm>
        </p:spPr>
        <p:txBody>
          <a:bodyPr/>
          <a:lstStyle/>
          <a:p>
            <a:fld id="{BD8650C1-FE00-47B0-973D-77306D8B837F}" type="slidenum">
              <a:rPr lang="en-US" smtClean="0"/>
              <a:t>21</a:t>
            </a:fld>
            <a:endParaRPr lang="en-US"/>
          </a:p>
        </p:txBody>
      </p:sp>
      <p:sp>
        <p:nvSpPr>
          <p:cNvPr id="10" name="Rectangle 9">
            <a:extLst>
              <a:ext uri="{FF2B5EF4-FFF2-40B4-BE49-F238E27FC236}">
                <a16:creationId xmlns:a16="http://schemas.microsoft.com/office/drawing/2014/main" id="{7FB27E2F-B0F3-AFA1-0168-F60126041164}"/>
              </a:ext>
            </a:extLst>
          </p:cNvPr>
          <p:cNvSpPr/>
          <p:nvPr/>
        </p:nvSpPr>
        <p:spPr>
          <a:xfrm>
            <a:off x="483911" y="3975748"/>
            <a:ext cx="561208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fr-FR" sz="2400" b="0" i="0" u="none" strike="noStrike" kern="0" cap="none" spc="0" normalizeH="0" baseline="0" noProof="0" dirty="0">
                <a:ln>
                  <a:noFill/>
                </a:ln>
                <a:solidFill>
                  <a:srgbClr val="FFCD00"/>
                </a:solidFill>
                <a:effectLst/>
                <a:uLnTx/>
                <a:uFillTx/>
                <a:latin typeface="+mj-lt"/>
                <a:ea typeface="+mn-ea"/>
                <a:cs typeface="Arial"/>
                <a:sym typeface="Arial"/>
              </a:rPr>
              <a:t>Pour quoi ?</a:t>
            </a:r>
          </a:p>
          <a:p>
            <a:pPr marL="0" marR="0" lvl="0" indent="0" algn="just" defTabSz="914400" rtl="0" eaLnBrk="1" fontAlgn="auto" latinLnBrk="0" hangingPunct="1">
              <a:lnSpc>
                <a:spcPct val="100000"/>
              </a:lnSpc>
              <a:spcBef>
                <a:spcPts val="0"/>
              </a:spcBef>
              <a:spcAft>
                <a:spcPts val="600"/>
              </a:spcAft>
              <a:buClrTx/>
              <a:buSzTx/>
              <a:tabLst/>
              <a:defRPr/>
            </a:pPr>
            <a:r>
              <a:rPr kumimoji="0" lang="fr-FR" sz="1200" i="0" u="none" strike="noStrike" kern="0" cap="none" spc="0" normalizeH="0" baseline="0" noProof="0" dirty="0">
                <a:ln>
                  <a:noFill/>
                </a:ln>
                <a:solidFill>
                  <a:srgbClr val="5E514D"/>
                </a:solidFill>
                <a:effectLst/>
                <a:uLnTx/>
                <a:uFillTx/>
                <a:latin typeface="+mn-lt"/>
                <a:ea typeface="+mn-ea"/>
                <a:cs typeface="+mn-cs"/>
              </a:rPr>
              <a:t>Projets d’innovation portant sur des </a:t>
            </a:r>
            <a:r>
              <a:rPr kumimoji="0" lang="fr-FR" sz="1200" b="1" i="0" u="none" strike="noStrike" kern="0" cap="none" spc="0" normalizeH="0" baseline="0" noProof="0" dirty="0">
                <a:ln>
                  <a:noFill/>
                </a:ln>
                <a:solidFill>
                  <a:srgbClr val="5E514D"/>
                </a:solidFill>
                <a:effectLst/>
                <a:uLnTx/>
                <a:uFillTx/>
                <a:latin typeface="+mn-lt"/>
                <a:ea typeface="+mn-ea"/>
                <a:cs typeface="+mn-cs"/>
              </a:rPr>
              <a:t>activités de recherche industrielle</a:t>
            </a:r>
            <a:r>
              <a:rPr kumimoji="0" lang="fr-FR" sz="1200" i="0" u="none" strike="noStrike" kern="0" cap="none" spc="0" normalizeH="0" baseline="0" noProof="0" dirty="0">
                <a:ln>
                  <a:noFill/>
                </a:ln>
                <a:solidFill>
                  <a:srgbClr val="5E514D"/>
                </a:solidFill>
                <a:effectLst/>
                <a:uLnTx/>
                <a:uFillTx/>
                <a:latin typeface="+mn-lt"/>
                <a:ea typeface="+mn-ea"/>
                <a:cs typeface="+mn-cs"/>
              </a:rPr>
              <a:t>, </a:t>
            </a:r>
            <a:r>
              <a:rPr kumimoji="0" lang="fr-FR" sz="1200" b="1" i="0" u="none" strike="noStrike" kern="0" cap="none" spc="0" normalizeH="0" baseline="0" noProof="0" dirty="0">
                <a:ln>
                  <a:noFill/>
                </a:ln>
                <a:solidFill>
                  <a:srgbClr val="5E514D"/>
                </a:solidFill>
                <a:effectLst/>
                <a:uLnTx/>
                <a:uFillTx/>
                <a:latin typeface="+mn-lt"/>
                <a:ea typeface="+mn-ea"/>
                <a:cs typeface="+mn-cs"/>
              </a:rPr>
              <a:t>développement expérimental</a:t>
            </a:r>
            <a:r>
              <a:rPr kumimoji="0" lang="fr-FR" sz="1200" i="0" u="none" strike="noStrike" kern="0" cap="none" spc="0" normalizeH="0" baseline="0" noProof="0" dirty="0">
                <a:ln>
                  <a:noFill/>
                </a:ln>
                <a:solidFill>
                  <a:srgbClr val="5E514D"/>
                </a:solidFill>
                <a:effectLst/>
                <a:uLnTx/>
                <a:uFillTx/>
                <a:latin typeface="+mn-lt"/>
                <a:ea typeface="+mn-ea"/>
                <a:cs typeface="+mn-cs"/>
              </a:rPr>
              <a:t>, </a:t>
            </a:r>
            <a:r>
              <a:rPr kumimoji="0" lang="fr-FR" sz="1200" b="1" i="0" u="none" strike="noStrike" kern="0" cap="none" spc="0" normalizeH="0" baseline="0" noProof="0" dirty="0">
                <a:ln>
                  <a:noFill/>
                </a:ln>
                <a:solidFill>
                  <a:srgbClr val="5E514D"/>
                </a:solidFill>
                <a:effectLst/>
                <a:uLnTx/>
                <a:uFillTx/>
                <a:latin typeface="+mn-lt"/>
                <a:ea typeface="+mn-ea"/>
                <a:cs typeface="+mn-cs"/>
              </a:rPr>
              <a:t>d’innovation de procédé </a:t>
            </a:r>
            <a:r>
              <a:rPr kumimoji="0" lang="fr-FR" sz="1200" i="0" u="none" strike="noStrike" kern="0" cap="none" spc="0" normalizeH="0" baseline="0" noProof="0" dirty="0">
                <a:ln>
                  <a:noFill/>
                </a:ln>
                <a:solidFill>
                  <a:srgbClr val="5E514D"/>
                </a:solidFill>
                <a:effectLst/>
                <a:uLnTx/>
                <a:uFillTx/>
                <a:latin typeface="+mn-lt"/>
                <a:ea typeface="+mn-ea"/>
                <a:cs typeface="+mn-cs"/>
              </a:rPr>
              <a:t>ou </a:t>
            </a:r>
            <a:r>
              <a:rPr kumimoji="0" lang="fr-FR" sz="1200" b="1" i="0" u="none" strike="noStrike" kern="0" cap="none" spc="0" normalizeH="0" baseline="0" noProof="0" dirty="0">
                <a:ln>
                  <a:noFill/>
                </a:ln>
                <a:solidFill>
                  <a:srgbClr val="5E514D"/>
                </a:solidFill>
                <a:effectLst/>
                <a:uLnTx/>
                <a:uFillTx/>
                <a:latin typeface="+mn-lt"/>
                <a:ea typeface="+mn-ea"/>
                <a:cs typeface="+mn-cs"/>
              </a:rPr>
              <a:t>d’organisation</a:t>
            </a:r>
            <a:r>
              <a:rPr kumimoji="0" lang="fr-FR" sz="1200" i="0" u="none" strike="noStrike" kern="0" cap="none" spc="0" normalizeH="0" baseline="0" noProof="0" dirty="0">
                <a:ln>
                  <a:noFill/>
                </a:ln>
                <a:solidFill>
                  <a:srgbClr val="5E514D"/>
                </a:solidFill>
                <a:effectLst/>
                <a:uLnTx/>
                <a:uFillTx/>
                <a:latin typeface="+mn-lt"/>
                <a:ea typeface="+mn-ea"/>
                <a:cs typeface="+mn-cs"/>
              </a:rPr>
              <a:t> (RDI) et ce, avant leur lancement industriel ou commercial</a:t>
            </a:r>
          </a:p>
        </p:txBody>
      </p:sp>
      <p:sp>
        <p:nvSpPr>
          <p:cNvPr id="6" name="Rectangle 5">
            <a:extLst>
              <a:ext uri="{FF2B5EF4-FFF2-40B4-BE49-F238E27FC236}">
                <a16:creationId xmlns:a16="http://schemas.microsoft.com/office/drawing/2014/main" id="{2F7DB995-46E7-64A2-CE84-889C9319C29E}"/>
              </a:ext>
            </a:extLst>
          </p:cNvPr>
          <p:cNvSpPr/>
          <p:nvPr/>
        </p:nvSpPr>
        <p:spPr>
          <a:xfrm>
            <a:off x="483912" y="883828"/>
            <a:ext cx="5559535" cy="116955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fr-FR" sz="2400" b="0" i="0" u="none" strike="noStrike" kern="0" cap="none" spc="0" normalizeH="0" baseline="0" noProof="0" dirty="0">
                <a:ln>
                  <a:noFill/>
                </a:ln>
                <a:solidFill>
                  <a:srgbClr val="FFCD00"/>
                </a:solidFill>
                <a:effectLst/>
                <a:uLnTx/>
                <a:uFillTx/>
                <a:latin typeface="+mj-lt"/>
                <a:ea typeface="+mn-ea"/>
                <a:cs typeface="Arial"/>
                <a:sym typeface="Arial"/>
              </a:rPr>
              <a:t>Quoi ?</a:t>
            </a:r>
          </a:p>
          <a:p>
            <a:pPr>
              <a:spcAft>
                <a:spcPts val="600"/>
              </a:spcAft>
              <a:buFontTx/>
              <a:buNone/>
              <a:defRPr/>
            </a:pPr>
            <a:r>
              <a:rPr lang="fr-FR" sz="1200" kern="0" dirty="0">
                <a:solidFill>
                  <a:srgbClr val="5E514D"/>
                </a:solidFill>
                <a:sym typeface="Arial"/>
              </a:rPr>
              <a:t>Aide à l’innovation sous forme sous forme de prêt</a:t>
            </a:r>
          </a:p>
          <a:p>
            <a:pPr>
              <a:spcAft>
                <a:spcPts val="600"/>
              </a:spcAft>
              <a:buFontTx/>
              <a:buNone/>
              <a:defRPr/>
            </a:pPr>
            <a:r>
              <a:rPr lang="fr-FR" sz="1200" kern="0" dirty="0">
                <a:solidFill>
                  <a:srgbClr val="5E514D"/>
                </a:solidFill>
                <a:sym typeface="Arial"/>
              </a:rPr>
              <a:t>Montant : </a:t>
            </a:r>
            <a:r>
              <a:rPr lang="fr-FR" sz="1200" b="1" kern="0" dirty="0">
                <a:solidFill>
                  <a:srgbClr val="5E514D"/>
                </a:solidFill>
                <a:sym typeface="Arial"/>
              </a:rPr>
              <a:t>50%</a:t>
            </a:r>
            <a:r>
              <a:rPr lang="fr-FR" sz="1200" kern="0" dirty="0">
                <a:solidFill>
                  <a:srgbClr val="5E514D"/>
                </a:solidFill>
                <a:sym typeface="Arial"/>
              </a:rPr>
              <a:t> d’un programme de R&amp;D présenté (plafonné au </a:t>
            </a:r>
            <a:r>
              <a:rPr lang="fr-FR" sz="1200" kern="0" dirty="0" err="1">
                <a:solidFill>
                  <a:srgbClr val="5E514D"/>
                </a:solidFill>
                <a:sym typeface="Arial"/>
              </a:rPr>
              <a:t>FPs</a:t>
            </a:r>
            <a:r>
              <a:rPr lang="fr-FR" sz="1200" kern="0" dirty="0">
                <a:solidFill>
                  <a:srgbClr val="5E514D"/>
                </a:solidFill>
                <a:sym typeface="Arial"/>
              </a:rPr>
              <a:t>) </a:t>
            </a:r>
            <a:r>
              <a:rPr lang="fr-FR" sz="1200" b="1" kern="0" dirty="0">
                <a:solidFill>
                  <a:srgbClr val="FF0000"/>
                </a:solidFill>
                <a:sym typeface="Arial"/>
              </a:rPr>
              <a:t>de 50k€ à 3M€</a:t>
            </a:r>
          </a:p>
          <a:p>
            <a:pPr>
              <a:spcAft>
                <a:spcPts val="600"/>
              </a:spcAft>
              <a:buFontTx/>
              <a:buNone/>
              <a:defRPr/>
            </a:pPr>
            <a:r>
              <a:rPr lang="fr-FR" sz="1200" b="1" kern="0" dirty="0">
                <a:solidFill>
                  <a:srgbClr val="5E514D"/>
                </a:solidFill>
                <a:sym typeface="Arial"/>
              </a:rPr>
              <a:t>8 ans, avec un différé de 3 ans</a:t>
            </a:r>
          </a:p>
        </p:txBody>
      </p:sp>
      <p:sp>
        <p:nvSpPr>
          <p:cNvPr id="8" name="Rectangle 7">
            <a:extLst>
              <a:ext uri="{FF2B5EF4-FFF2-40B4-BE49-F238E27FC236}">
                <a16:creationId xmlns:a16="http://schemas.microsoft.com/office/drawing/2014/main" id="{BC900B85-5896-61CC-ED62-062E9D204270}"/>
              </a:ext>
            </a:extLst>
          </p:cNvPr>
          <p:cNvSpPr/>
          <p:nvPr/>
        </p:nvSpPr>
        <p:spPr>
          <a:xfrm>
            <a:off x="483912" y="1983512"/>
            <a:ext cx="5559535" cy="206210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fr-FR" sz="2400" b="0" i="0" u="none" strike="noStrike" kern="0" cap="none" spc="0" normalizeH="0" baseline="0" noProof="0" dirty="0">
                <a:ln>
                  <a:noFill/>
                </a:ln>
                <a:solidFill>
                  <a:srgbClr val="FFCD00"/>
                </a:solidFill>
                <a:effectLst/>
                <a:uLnTx/>
                <a:uFillTx/>
                <a:latin typeface="+mj-lt"/>
                <a:ea typeface="+mn-ea"/>
                <a:cs typeface="Arial"/>
                <a:sym typeface="Arial"/>
              </a:rPr>
              <a:t>Pour</a:t>
            </a:r>
            <a:r>
              <a:rPr lang="fr-FR" sz="2400" kern="0" dirty="0">
                <a:solidFill>
                  <a:srgbClr val="FFCD00"/>
                </a:solidFill>
                <a:latin typeface="+mj-lt"/>
                <a:cs typeface="Arial"/>
                <a:sym typeface="Arial"/>
              </a:rPr>
              <a:t> Qui</a:t>
            </a:r>
            <a:r>
              <a:rPr kumimoji="0" lang="fr-FR" sz="2400" b="0" i="0" u="none" strike="noStrike" kern="0" cap="none" spc="0" normalizeH="0" baseline="0" noProof="0" dirty="0">
                <a:ln>
                  <a:noFill/>
                </a:ln>
                <a:solidFill>
                  <a:srgbClr val="FFCD00"/>
                </a:solidFill>
                <a:effectLst/>
                <a:uLnTx/>
                <a:uFillTx/>
                <a:latin typeface="+mj-lt"/>
                <a:ea typeface="+mn-ea"/>
                <a:cs typeface="Arial"/>
                <a:sym typeface="Arial"/>
              </a:rPr>
              <a:t> ?</a:t>
            </a:r>
          </a:p>
          <a:p>
            <a:pPr marL="171450" marR="0" lvl="0" indent="-171450" fontAlgn="auto">
              <a:lnSpc>
                <a:spcPct val="100000"/>
              </a:lnSpc>
              <a:spcBef>
                <a:spcPts val="0"/>
              </a:spcBef>
              <a:spcAft>
                <a:spcPts val="600"/>
              </a:spcAft>
              <a:buClr>
                <a:srgbClr val="000000"/>
              </a:buClr>
              <a:buSzTx/>
              <a:buFont typeface="Arial" panose="020B0604020202020204" pitchFamily="34" charset="0"/>
              <a:buChar char="•"/>
              <a:tabLst/>
              <a:defRPr/>
            </a:pPr>
            <a:r>
              <a:rPr lang="fr-FR" sz="1200" kern="0" dirty="0">
                <a:solidFill>
                  <a:srgbClr val="5E514D"/>
                </a:solidFill>
                <a:sym typeface="Arial"/>
              </a:rPr>
              <a:t>Start-up / PME (&lt;250 ETP) &amp; ETI (&lt;2000 ETP*), implantée en France</a:t>
            </a:r>
          </a:p>
          <a:p>
            <a:pPr marL="171450" indent="-171450">
              <a:spcAft>
                <a:spcPts val="600"/>
              </a:spcAft>
              <a:buClr>
                <a:srgbClr val="000000"/>
              </a:buClr>
              <a:buFont typeface="Arial" panose="020B0604020202020204" pitchFamily="34" charset="0"/>
              <a:buChar char="•"/>
              <a:defRPr/>
            </a:pPr>
            <a:r>
              <a:rPr lang="fr-FR" sz="1200" kern="0" dirty="0">
                <a:solidFill>
                  <a:srgbClr val="5E514D"/>
                </a:solidFill>
                <a:cs typeface="Arial"/>
                <a:sym typeface="Arial"/>
              </a:rPr>
              <a:t>CA ≥ 750k€</a:t>
            </a:r>
            <a:endParaRPr lang="fr-FR" sz="1200" kern="0" dirty="0">
              <a:solidFill>
                <a:srgbClr val="5E514D"/>
              </a:solidFill>
              <a:sym typeface="Arial"/>
            </a:endParaRPr>
          </a:p>
          <a:p>
            <a:pPr marL="171450" marR="0" lvl="0" indent="-171450" fontAlgn="auto">
              <a:lnSpc>
                <a:spcPct val="100000"/>
              </a:lnSpc>
              <a:spcBef>
                <a:spcPts val="0"/>
              </a:spcBef>
              <a:spcAft>
                <a:spcPts val="600"/>
              </a:spcAft>
              <a:buClr>
                <a:srgbClr val="000000"/>
              </a:buClr>
              <a:buSzTx/>
              <a:buFont typeface="Arial" panose="020B0604020202020204" pitchFamily="34" charset="0"/>
              <a:buChar char="•"/>
              <a:tabLst/>
              <a:defRPr/>
            </a:pPr>
            <a:r>
              <a:rPr kumimoji="0" lang="fr-FR" sz="1200" b="1" i="0" u="none" strike="noStrike" kern="0" cap="none" spc="0" normalizeH="0" baseline="0" noProof="0" dirty="0">
                <a:ln>
                  <a:noFill/>
                </a:ln>
                <a:solidFill>
                  <a:srgbClr val="FF0000"/>
                </a:solidFill>
                <a:effectLst/>
                <a:uLnTx/>
                <a:uFillTx/>
                <a:ea typeface="+mn-ea"/>
                <a:cs typeface="Arial"/>
                <a:sym typeface="Arial"/>
              </a:rPr>
              <a:t>FIBEN &lt; 5+ ou mieux</a:t>
            </a:r>
          </a:p>
          <a:p>
            <a:pPr marL="171450" marR="0" lvl="0" indent="-171450" algn="just" fontAlgn="auto">
              <a:lnSpc>
                <a:spcPct val="100000"/>
              </a:lnSpc>
              <a:spcBef>
                <a:spcPts val="0"/>
              </a:spcBef>
              <a:spcAft>
                <a:spcPts val="600"/>
              </a:spcAft>
              <a:buClr>
                <a:srgbClr val="000000"/>
              </a:buClr>
              <a:buSzTx/>
              <a:buFont typeface="Arial" panose="020B0604020202020204" pitchFamily="34" charset="0"/>
              <a:buChar char="•"/>
              <a:tabLst/>
              <a:defRPr/>
            </a:pPr>
            <a:r>
              <a:rPr lang="fr-FR" sz="1200" kern="0" dirty="0">
                <a:cs typeface="Arial"/>
                <a:sym typeface="Arial"/>
              </a:rPr>
              <a:t>Taux de croissance CA historique modérée &lt;10 ou 20% (Sortie de courbe en J) </a:t>
            </a:r>
          </a:p>
          <a:p>
            <a:pPr marL="171450" marR="0" lvl="0" indent="-171450" algn="just" fontAlgn="auto">
              <a:lnSpc>
                <a:spcPct val="100000"/>
              </a:lnSpc>
              <a:spcBef>
                <a:spcPts val="0"/>
              </a:spcBef>
              <a:spcAft>
                <a:spcPts val="600"/>
              </a:spcAft>
              <a:buClr>
                <a:srgbClr val="000000"/>
              </a:buClr>
              <a:buSzTx/>
              <a:buFont typeface="Arial" panose="020B0604020202020204" pitchFamily="34" charset="0"/>
              <a:buChar char="•"/>
              <a:tabLst/>
              <a:defRPr/>
            </a:pPr>
            <a:r>
              <a:rPr lang="fr-FR" sz="1200" b="1" kern="0" dirty="0">
                <a:cs typeface="Arial"/>
                <a:sym typeface="Arial"/>
              </a:rPr>
              <a:t>Potentiel Industriel : </a:t>
            </a:r>
            <a:r>
              <a:rPr lang="fr-FR" sz="1200" kern="0" dirty="0">
                <a:cs typeface="Arial"/>
                <a:sym typeface="Arial"/>
              </a:rPr>
              <a:t>Code NAF (5 à 33) d'industrie ou PME bénéficiant du continuum « French </a:t>
            </a:r>
            <a:r>
              <a:rPr lang="fr-FR" sz="1200" kern="0" dirty="0" err="1">
                <a:cs typeface="Arial"/>
                <a:sym typeface="Arial"/>
              </a:rPr>
              <a:t>Fab</a:t>
            </a:r>
            <a:r>
              <a:rPr lang="fr-FR" sz="1200" kern="0" dirty="0">
                <a:cs typeface="Arial"/>
                <a:sym typeface="Arial"/>
              </a:rPr>
              <a:t> » (financement ou accompagnement récent, participations SPI ou Bpifrance).</a:t>
            </a:r>
            <a:endParaRPr kumimoji="0" lang="fr-FR" sz="1200" i="0" u="none" strike="noStrike" kern="0" cap="none" spc="0" normalizeH="0" baseline="0" noProof="0" dirty="0">
              <a:ln>
                <a:noFill/>
              </a:ln>
              <a:effectLst/>
              <a:uLnTx/>
              <a:uFillTx/>
              <a:ea typeface="+mn-ea"/>
              <a:cs typeface="Arial"/>
              <a:sym typeface="Arial"/>
            </a:endParaRPr>
          </a:p>
        </p:txBody>
      </p:sp>
      <p:sp>
        <p:nvSpPr>
          <p:cNvPr id="9" name="Rectangle 8">
            <a:extLst>
              <a:ext uri="{FF2B5EF4-FFF2-40B4-BE49-F238E27FC236}">
                <a16:creationId xmlns:a16="http://schemas.microsoft.com/office/drawing/2014/main" id="{7AF8B2FE-B67F-3731-D449-67DA4C8CA3C9}"/>
              </a:ext>
            </a:extLst>
          </p:cNvPr>
          <p:cNvSpPr/>
          <p:nvPr/>
        </p:nvSpPr>
        <p:spPr>
          <a:xfrm>
            <a:off x="483912" y="4921546"/>
            <a:ext cx="10891123" cy="116955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fr-FR" sz="2400" b="0" i="0" u="none" strike="noStrike" kern="0" cap="none" spc="0" normalizeH="0" baseline="0" noProof="0" dirty="0">
                <a:ln>
                  <a:noFill/>
                </a:ln>
                <a:solidFill>
                  <a:srgbClr val="FFCD00"/>
                </a:solidFill>
                <a:effectLst/>
                <a:uLnTx/>
                <a:uFillTx/>
                <a:latin typeface="+mj-lt"/>
                <a:ea typeface="+mn-ea"/>
                <a:cs typeface="Arial"/>
                <a:sym typeface="Arial"/>
              </a:rPr>
              <a:t>Dépenses éligibles ?</a:t>
            </a:r>
          </a:p>
          <a:p>
            <a:pPr>
              <a:spcAft>
                <a:spcPts val="600"/>
              </a:spcAft>
              <a:buFontTx/>
              <a:buNone/>
              <a:defRPr/>
            </a:pPr>
            <a:r>
              <a:rPr lang="fr-FR" sz="1200" kern="0" dirty="0">
                <a:solidFill>
                  <a:srgbClr val="5E514D"/>
                </a:solidFill>
                <a:sym typeface="Arial"/>
              </a:rPr>
              <a:t>Son assiette est constituée prioritairement par : </a:t>
            </a:r>
          </a:p>
          <a:p>
            <a:pPr marL="171450" indent="-171450">
              <a:spcAft>
                <a:spcPts val="600"/>
              </a:spcAft>
              <a:buFont typeface="Arial" panose="020B0604020202020204" pitchFamily="34" charset="0"/>
              <a:buChar char="•"/>
              <a:defRPr/>
            </a:pPr>
            <a:r>
              <a:rPr lang="fr-FR" sz="1200" kern="0" dirty="0">
                <a:solidFill>
                  <a:srgbClr val="5E514D"/>
                </a:solidFill>
                <a:sym typeface="Arial"/>
              </a:rPr>
              <a:t>Dépenses immatérielles d'innovation (R&amp;D)  : frais de personnel affecté au projet, montant forfaitaire de 20% pour couvrir les frais généraux des projets de RDI.</a:t>
            </a:r>
          </a:p>
          <a:p>
            <a:pPr marL="171450" indent="-171450">
              <a:spcAft>
                <a:spcPts val="600"/>
              </a:spcAft>
              <a:buFont typeface="Arial" panose="020B0604020202020204" pitchFamily="34" charset="0"/>
              <a:buChar char="•"/>
              <a:defRPr/>
            </a:pPr>
            <a:r>
              <a:rPr lang="fr-FR" sz="1200" kern="0" dirty="0">
                <a:solidFill>
                  <a:srgbClr val="5E514D"/>
                </a:solidFill>
                <a:sym typeface="Arial"/>
              </a:rPr>
              <a:t>Frais externes : frais d’accompagnement, PI, études de faisabilités, juridique, design, recherche de partenaires, formations spécifiques, </a:t>
            </a:r>
            <a:r>
              <a:rPr lang="fr-FR" sz="1200" kern="0" dirty="0" err="1">
                <a:solidFill>
                  <a:srgbClr val="5E514D"/>
                </a:solidFill>
                <a:sym typeface="Arial"/>
              </a:rPr>
              <a:t>etc</a:t>
            </a:r>
            <a:r>
              <a:rPr lang="fr-FR" sz="1200" kern="0" dirty="0">
                <a:solidFill>
                  <a:srgbClr val="5E514D"/>
                </a:solidFill>
                <a:sym typeface="Arial"/>
              </a:rPr>
              <a:t> </a:t>
            </a:r>
          </a:p>
        </p:txBody>
      </p:sp>
      <p:sp>
        <p:nvSpPr>
          <p:cNvPr id="20" name="Rectangle 19">
            <a:extLst>
              <a:ext uri="{FF2B5EF4-FFF2-40B4-BE49-F238E27FC236}">
                <a16:creationId xmlns:a16="http://schemas.microsoft.com/office/drawing/2014/main" id="{D6A1B936-86D6-7E0D-2DF4-CA68D62D8419}"/>
              </a:ext>
            </a:extLst>
          </p:cNvPr>
          <p:cNvSpPr/>
          <p:nvPr/>
        </p:nvSpPr>
        <p:spPr>
          <a:xfrm>
            <a:off x="374184" y="6088469"/>
            <a:ext cx="11364154" cy="36000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Image 23" descr="Une image contenant Panneau de signalisation, signe&#10;&#10;Description générée automatiquement">
            <a:extLst>
              <a:ext uri="{FF2B5EF4-FFF2-40B4-BE49-F238E27FC236}">
                <a16:creationId xmlns:a16="http://schemas.microsoft.com/office/drawing/2014/main" id="{B92AF1C9-C08F-459D-E60F-BCB12D9CF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492" y="6088469"/>
            <a:ext cx="360000" cy="360000"/>
          </a:xfrm>
          <a:prstGeom prst="rect">
            <a:avLst/>
          </a:prstGeom>
        </p:spPr>
      </p:pic>
      <p:sp>
        <p:nvSpPr>
          <p:cNvPr id="26" name="ZoneTexte 25">
            <a:extLst>
              <a:ext uri="{FF2B5EF4-FFF2-40B4-BE49-F238E27FC236}">
                <a16:creationId xmlns:a16="http://schemas.microsoft.com/office/drawing/2014/main" id="{A7A39AA3-E566-86D1-C099-3B29460C4404}"/>
              </a:ext>
            </a:extLst>
          </p:cNvPr>
          <p:cNvSpPr txBox="1"/>
          <p:nvPr/>
        </p:nvSpPr>
        <p:spPr>
          <a:xfrm>
            <a:off x="873492" y="6129970"/>
            <a:ext cx="10805016" cy="276999"/>
          </a:xfrm>
          <a:prstGeom prst="rect">
            <a:avLst/>
          </a:prstGeom>
          <a:noFill/>
        </p:spPr>
        <p:txBody>
          <a:bodyPr wrap="square" rtlCol="0">
            <a:spAutoFit/>
          </a:bodyPr>
          <a:lstStyle/>
          <a:p>
            <a:r>
              <a:rPr lang="fr-FR" sz="1200" b="1" dirty="0">
                <a:solidFill>
                  <a:schemeClr val="bg2"/>
                </a:solidFill>
                <a:cs typeface="Arial" panose="020B0604020202020204" pitchFamily="34" charset="0"/>
              </a:rPr>
              <a:t>Décaissement</a:t>
            </a:r>
            <a:r>
              <a:rPr lang="fr-FR" sz="1200" b="1" dirty="0">
                <a:cs typeface="Arial" panose="020B0604020202020204" pitchFamily="34" charset="0"/>
              </a:rPr>
              <a:t> &amp;</a:t>
            </a:r>
            <a:r>
              <a:rPr lang="fr-FR" sz="1200" dirty="0">
                <a:cs typeface="Arial" panose="020B0604020202020204" pitchFamily="34" charset="0"/>
              </a:rPr>
              <a:t> </a:t>
            </a:r>
            <a:r>
              <a:rPr lang="fr-FR" sz="1200" b="1" dirty="0">
                <a:solidFill>
                  <a:schemeClr val="bg2"/>
                </a:solidFill>
                <a:cs typeface="Arial" panose="020B0604020202020204" pitchFamily="34" charset="0"/>
              </a:rPr>
              <a:t>Prise en compte des dépenses </a:t>
            </a:r>
            <a:r>
              <a:rPr lang="fr-FR" sz="1200" b="1" dirty="0">
                <a:cs typeface="Arial" panose="020B0604020202020204" pitchFamily="34" charset="0"/>
              </a:rPr>
              <a:t>identique au PI R&amp;D / </a:t>
            </a:r>
            <a:r>
              <a:rPr lang="fr-FR" sz="1200" b="1" dirty="0">
                <a:solidFill>
                  <a:srgbClr val="FF0000"/>
                </a:solidFill>
                <a:cs typeface="Arial" panose="020B0604020202020204" pitchFamily="34" charset="0"/>
              </a:rPr>
              <a:t>Taux du PI R&amp;D « Classique » avec une bonification maximum de 2% (dans la limite de 0)</a:t>
            </a:r>
          </a:p>
        </p:txBody>
      </p:sp>
      <p:sp>
        <p:nvSpPr>
          <p:cNvPr id="15" name="Titre 2">
            <a:extLst>
              <a:ext uri="{FF2B5EF4-FFF2-40B4-BE49-F238E27FC236}">
                <a16:creationId xmlns:a16="http://schemas.microsoft.com/office/drawing/2014/main" id="{C342B046-D1C3-A524-34D9-391DAC8C9EC1}"/>
              </a:ext>
            </a:extLst>
          </p:cNvPr>
          <p:cNvSpPr txBox="1">
            <a:spLocks/>
          </p:cNvSpPr>
          <p:nvPr/>
        </p:nvSpPr>
        <p:spPr>
          <a:xfrm>
            <a:off x="-759942" y="330474"/>
            <a:ext cx="6617494" cy="623221"/>
          </a:xfrm>
          <a:prstGeom prst="roundRect">
            <a:avLst>
              <a:gd name="adj" fmla="val 50000"/>
            </a:avLst>
          </a:prstGeom>
          <a:solidFill>
            <a:schemeClr val="bg2"/>
          </a:solidFill>
        </p:spPr>
        <p:txBody>
          <a:bodyPr vert="horz" wrap="none" lIns="864000" tIns="0" rIns="91440" bIns="0" rtlCol="0" anchor="t" anchorCtr="0">
            <a:sp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GB" sz="3200" dirty="0"/>
              <a:t>PI </a:t>
            </a:r>
            <a:r>
              <a:rPr lang="en-GB" sz="3200" dirty="0" err="1"/>
              <a:t>r&amp;D</a:t>
            </a:r>
            <a:r>
              <a:rPr lang="en-GB" sz="3200" dirty="0"/>
              <a:t> </a:t>
            </a:r>
            <a:r>
              <a:rPr lang="en-GB" sz="3200" dirty="0" err="1"/>
              <a:t>BONIFIé</a:t>
            </a:r>
            <a:r>
              <a:rPr lang="en-GB" sz="3200" dirty="0"/>
              <a:t> nouvelle </a:t>
            </a:r>
            <a:r>
              <a:rPr lang="en-GB" sz="3200" dirty="0" err="1"/>
              <a:t>industrie</a:t>
            </a:r>
            <a:endParaRPr lang="en-GB" sz="3200" dirty="0"/>
          </a:p>
        </p:txBody>
      </p:sp>
      <p:sp>
        <p:nvSpPr>
          <p:cNvPr id="2" name="ZoneTexte 1">
            <a:extLst>
              <a:ext uri="{FF2B5EF4-FFF2-40B4-BE49-F238E27FC236}">
                <a16:creationId xmlns:a16="http://schemas.microsoft.com/office/drawing/2014/main" id="{FD923044-B7AB-1C3A-28B5-8BA3ED366645}"/>
              </a:ext>
            </a:extLst>
          </p:cNvPr>
          <p:cNvSpPr txBox="1"/>
          <p:nvPr/>
        </p:nvSpPr>
        <p:spPr>
          <a:xfrm>
            <a:off x="483912" y="6477573"/>
            <a:ext cx="4033476" cy="253916"/>
          </a:xfrm>
          <a:prstGeom prst="rect">
            <a:avLst/>
          </a:prstGeom>
          <a:noFill/>
        </p:spPr>
        <p:txBody>
          <a:bodyPr wrap="none" rtlCol="0">
            <a:spAutoFit/>
          </a:bodyPr>
          <a:lstStyle/>
          <a:p>
            <a:r>
              <a:rPr lang="fr-FR" sz="1050" i="1" dirty="0">
                <a:solidFill>
                  <a:srgbClr val="FF0000"/>
                </a:solidFill>
              </a:rPr>
              <a:t>*jusqu'à 5000 sur dérogation de la Direction des Filières Industrielles</a:t>
            </a:r>
          </a:p>
        </p:txBody>
      </p:sp>
      <p:sp>
        <p:nvSpPr>
          <p:cNvPr id="3" name="Rectangle 2">
            <a:extLst>
              <a:ext uri="{FF2B5EF4-FFF2-40B4-BE49-F238E27FC236}">
                <a16:creationId xmlns:a16="http://schemas.microsoft.com/office/drawing/2014/main" id="{11623C82-D5FA-A0DF-9990-0579177356A9}"/>
              </a:ext>
            </a:extLst>
          </p:cNvPr>
          <p:cNvSpPr/>
          <p:nvPr/>
        </p:nvSpPr>
        <p:spPr>
          <a:xfrm>
            <a:off x="6148555" y="457199"/>
            <a:ext cx="6043445" cy="510091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spcBef>
                <a:spcPts val="300"/>
              </a:spcBef>
              <a:spcAft>
                <a:spcPts val="300"/>
              </a:spcAft>
            </a:pPr>
            <a:r>
              <a:rPr kumimoji="0" lang="fr-FR" sz="2800" b="0" i="0" u="none" strike="noStrike" kern="0" cap="none" spc="0" normalizeH="0" baseline="0" noProof="0" dirty="0">
                <a:ln>
                  <a:noFill/>
                </a:ln>
                <a:solidFill>
                  <a:schemeClr val="tx1"/>
                </a:solidFill>
                <a:effectLst/>
                <a:uLnTx/>
                <a:uFillTx/>
                <a:latin typeface="+mj-lt"/>
                <a:ea typeface="+mn-ea"/>
                <a:cs typeface="Arial"/>
                <a:sym typeface="Arial"/>
              </a:rPr>
              <a:t>Exemple d’intervention</a:t>
            </a:r>
            <a:endParaRPr lang="fr-FR" b="1" kern="0" dirty="0">
              <a:solidFill>
                <a:schemeClr val="bg1"/>
              </a:solidFill>
              <a:cs typeface="Arial"/>
              <a:sym typeface="Arial"/>
            </a:endParaRPr>
          </a:p>
          <a:p>
            <a:pPr algn="just">
              <a:spcBef>
                <a:spcPts val="300"/>
              </a:spcBef>
              <a:spcAft>
                <a:spcPts val="300"/>
              </a:spcAft>
            </a:pPr>
            <a:endParaRPr lang="fr-FR" b="1" kern="0" dirty="0">
              <a:solidFill>
                <a:schemeClr val="tx1"/>
              </a:solidFill>
              <a:cs typeface="Arial"/>
              <a:sym typeface="Arial"/>
            </a:endParaRPr>
          </a:p>
          <a:p>
            <a:pPr algn="just">
              <a:spcBef>
                <a:spcPts val="300"/>
              </a:spcBef>
              <a:spcAft>
                <a:spcPts val="300"/>
              </a:spcAft>
            </a:pPr>
            <a:r>
              <a:rPr lang="fr-FR" b="1" kern="0" dirty="0">
                <a:solidFill>
                  <a:schemeClr val="tx1"/>
                </a:solidFill>
                <a:cs typeface="Arial"/>
                <a:sym typeface="Arial"/>
              </a:rPr>
              <a:t>Date de création : </a:t>
            </a:r>
            <a:r>
              <a:rPr lang="fr-FR" sz="1600" b="1" kern="0" dirty="0">
                <a:solidFill>
                  <a:schemeClr val="bg1"/>
                </a:solidFill>
                <a:cs typeface="Arial"/>
                <a:sym typeface="Arial"/>
              </a:rPr>
              <a:t>1970</a:t>
            </a:r>
          </a:p>
          <a:p>
            <a:pPr algn="just">
              <a:spcBef>
                <a:spcPts val="300"/>
              </a:spcBef>
              <a:spcAft>
                <a:spcPts val="300"/>
              </a:spcAft>
            </a:pPr>
            <a:r>
              <a:rPr lang="fr-FR" b="1" kern="0" dirty="0">
                <a:solidFill>
                  <a:schemeClr val="tx1"/>
                </a:solidFill>
                <a:cs typeface="Arial"/>
                <a:sym typeface="Arial"/>
              </a:rPr>
              <a:t>Cotation BdF : </a:t>
            </a:r>
            <a:r>
              <a:rPr lang="fr-FR" sz="1600" b="1" kern="0" dirty="0">
                <a:solidFill>
                  <a:schemeClr val="bg1"/>
                </a:solidFill>
                <a:cs typeface="Arial"/>
                <a:sym typeface="Arial"/>
              </a:rPr>
              <a:t>2+</a:t>
            </a:r>
          </a:p>
          <a:p>
            <a:pPr algn="just">
              <a:spcBef>
                <a:spcPts val="300"/>
              </a:spcBef>
              <a:spcAft>
                <a:spcPts val="300"/>
              </a:spcAft>
            </a:pPr>
            <a:r>
              <a:rPr lang="fr-FR" b="1" kern="0" dirty="0">
                <a:solidFill>
                  <a:schemeClr val="tx1"/>
                </a:solidFill>
                <a:cs typeface="Arial"/>
                <a:sym typeface="Arial"/>
              </a:rPr>
              <a:t>Activité : </a:t>
            </a:r>
            <a:r>
              <a:rPr lang="fr-FR" sz="1600" b="1" kern="0" dirty="0">
                <a:solidFill>
                  <a:schemeClr val="bg1"/>
                </a:solidFill>
                <a:cs typeface="Arial"/>
                <a:sym typeface="Arial"/>
              </a:rPr>
              <a:t>Maintenance de soupapes de sûreté, robinetterie industrielle et traitement de surface des moules pour la verrerie.</a:t>
            </a:r>
          </a:p>
          <a:p>
            <a:pPr algn="just">
              <a:spcBef>
                <a:spcPts val="300"/>
              </a:spcBef>
              <a:spcAft>
                <a:spcPts val="300"/>
              </a:spcAft>
            </a:pPr>
            <a:r>
              <a:rPr lang="fr-FR" b="1" kern="0" dirty="0">
                <a:solidFill>
                  <a:schemeClr val="tx1"/>
                </a:solidFill>
                <a:cs typeface="Arial"/>
                <a:sym typeface="Arial"/>
              </a:rPr>
              <a:t>Besoin</a:t>
            </a:r>
            <a:r>
              <a:rPr lang="fr-FR" b="1" kern="0" dirty="0">
                <a:solidFill>
                  <a:schemeClr val="bg1"/>
                </a:solidFill>
                <a:cs typeface="Arial"/>
                <a:sym typeface="Arial"/>
              </a:rPr>
              <a:t> </a:t>
            </a:r>
            <a:r>
              <a:rPr lang="fr-FR" b="1" kern="0" dirty="0">
                <a:solidFill>
                  <a:schemeClr val="tx1"/>
                </a:solidFill>
                <a:cs typeface="Arial"/>
                <a:sym typeface="Arial"/>
              </a:rPr>
              <a:t>: </a:t>
            </a:r>
            <a:r>
              <a:rPr lang="fr-FR" sz="1600" b="1" kern="0" dirty="0">
                <a:solidFill>
                  <a:schemeClr val="bg1"/>
                </a:solidFill>
                <a:cs typeface="Arial"/>
                <a:sym typeface="Arial"/>
              </a:rPr>
              <a:t>Adapter leur technologie aux chaînes de production et augmenter leur part de marché dans le secteur de la verrerie. </a:t>
            </a:r>
          </a:p>
          <a:p>
            <a:pPr algn="just">
              <a:spcBef>
                <a:spcPts val="300"/>
              </a:spcBef>
              <a:spcAft>
                <a:spcPts val="300"/>
              </a:spcAft>
            </a:pPr>
            <a:r>
              <a:rPr lang="fr-FR" b="1" kern="0" dirty="0">
                <a:solidFill>
                  <a:schemeClr val="tx1"/>
                </a:solidFill>
                <a:cs typeface="Arial"/>
                <a:sym typeface="Arial"/>
              </a:rPr>
              <a:t>Nature des dépenses :</a:t>
            </a:r>
            <a:r>
              <a:rPr lang="fr-FR" b="1" kern="0" dirty="0">
                <a:solidFill>
                  <a:schemeClr val="bg1"/>
                </a:solidFill>
                <a:cs typeface="Arial"/>
                <a:sym typeface="Arial"/>
              </a:rPr>
              <a:t> </a:t>
            </a:r>
          </a:p>
          <a:p>
            <a:pPr marL="285750" indent="-285750" algn="just">
              <a:spcBef>
                <a:spcPts val="300"/>
              </a:spcBef>
              <a:spcAft>
                <a:spcPts val="300"/>
              </a:spcAft>
              <a:buFont typeface="Arial" panose="020B0604020202020204" pitchFamily="34" charset="0"/>
              <a:buChar char="•"/>
            </a:pPr>
            <a:r>
              <a:rPr lang="fr-FR" sz="1600" b="1" kern="0" dirty="0">
                <a:solidFill>
                  <a:schemeClr val="bg1"/>
                </a:solidFill>
                <a:cs typeface="Arial"/>
                <a:sym typeface="Arial"/>
              </a:rPr>
              <a:t>Salaires de personnel technique existant (Dr &amp; ingé) </a:t>
            </a:r>
          </a:p>
          <a:p>
            <a:pPr marL="285750" indent="-285750" algn="just">
              <a:spcBef>
                <a:spcPts val="300"/>
              </a:spcBef>
              <a:spcAft>
                <a:spcPts val="300"/>
              </a:spcAft>
              <a:buFont typeface="Arial" panose="020B0604020202020204" pitchFamily="34" charset="0"/>
              <a:buChar char="•"/>
            </a:pPr>
            <a:r>
              <a:rPr lang="fr-FR" sz="1600" b="1" kern="0" dirty="0">
                <a:solidFill>
                  <a:schemeClr val="bg1"/>
                </a:solidFill>
                <a:cs typeface="Arial"/>
                <a:sym typeface="Arial"/>
              </a:rPr>
              <a:t>Salaires de personnel recruté pour le projet (Dr &amp; Ingé)</a:t>
            </a:r>
          </a:p>
          <a:p>
            <a:pPr marL="285750" indent="-285750" algn="just">
              <a:spcBef>
                <a:spcPts val="300"/>
              </a:spcBef>
              <a:spcAft>
                <a:spcPts val="300"/>
              </a:spcAft>
              <a:buFont typeface="Arial" panose="020B0604020202020204" pitchFamily="34" charset="0"/>
              <a:buChar char="•"/>
            </a:pPr>
            <a:r>
              <a:rPr lang="fr-FR" sz="1600" b="1" kern="0" dirty="0">
                <a:solidFill>
                  <a:schemeClr val="bg1"/>
                </a:solidFill>
                <a:cs typeface="Arial"/>
                <a:sym typeface="Arial"/>
              </a:rPr>
              <a:t>Produits consommables</a:t>
            </a:r>
          </a:p>
          <a:p>
            <a:pPr marL="285750" indent="-285750" algn="just">
              <a:spcBef>
                <a:spcPts val="300"/>
              </a:spcBef>
              <a:spcAft>
                <a:spcPts val="300"/>
              </a:spcAft>
              <a:buFont typeface="Arial" panose="020B0604020202020204" pitchFamily="34" charset="0"/>
              <a:buChar char="•"/>
            </a:pPr>
            <a:r>
              <a:rPr lang="fr-FR" sz="1600" b="1" kern="0" dirty="0">
                <a:solidFill>
                  <a:schemeClr val="bg1"/>
                </a:solidFill>
                <a:cs typeface="Arial"/>
                <a:sym typeface="Arial"/>
              </a:rPr>
              <a:t>Frais de sous-traitance (PI, Centres techniques)</a:t>
            </a:r>
          </a:p>
          <a:p>
            <a:pPr marL="285750" indent="-285750" algn="just">
              <a:spcBef>
                <a:spcPts val="300"/>
              </a:spcBef>
              <a:spcAft>
                <a:spcPts val="300"/>
              </a:spcAft>
              <a:buFont typeface="Arial" panose="020B0604020202020204" pitchFamily="34" charset="0"/>
              <a:buChar char="•"/>
            </a:pPr>
            <a:r>
              <a:rPr lang="fr-FR" sz="1600" b="1" kern="0" dirty="0">
                <a:solidFill>
                  <a:schemeClr val="bg1"/>
                </a:solidFill>
                <a:cs typeface="Arial"/>
                <a:sym typeface="Arial"/>
              </a:rPr>
              <a:t>Amortissement des investissements récupérables</a:t>
            </a:r>
          </a:p>
          <a:p>
            <a:pPr algn="just">
              <a:spcBef>
                <a:spcPts val="300"/>
              </a:spcBef>
              <a:spcAft>
                <a:spcPts val="300"/>
              </a:spcAft>
            </a:pPr>
            <a:r>
              <a:rPr lang="fr-FR" b="1" kern="0" dirty="0">
                <a:solidFill>
                  <a:schemeClr val="tx1"/>
                </a:solidFill>
                <a:cs typeface="Arial"/>
                <a:sym typeface="Arial"/>
              </a:rPr>
              <a:t>Montant d’Intervention : </a:t>
            </a:r>
            <a:r>
              <a:rPr lang="fr-FR" sz="1600" b="1" kern="0" dirty="0">
                <a:solidFill>
                  <a:schemeClr val="bg1"/>
                </a:solidFill>
                <a:cs typeface="Arial"/>
                <a:sym typeface="Arial"/>
              </a:rPr>
              <a:t>1M€ </a:t>
            </a:r>
          </a:p>
        </p:txBody>
      </p:sp>
    </p:spTree>
    <p:extLst>
      <p:ext uri="{BB962C8B-B14F-4D97-AF65-F5344CB8AC3E}">
        <p14:creationId xmlns:p14="http://schemas.microsoft.com/office/powerpoint/2010/main" val="1092041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479F9-3BD8-8E1E-79F5-C2DF979AED33}"/>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77D5A85-1F6A-EAD5-8544-1AC5BB75EAF5}"/>
              </a:ext>
            </a:extLst>
          </p:cNvPr>
          <p:cNvSpPr>
            <a:spLocks noGrp="1"/>
          </p:cNvSpPr>
          <p:nvPr>
            <p:ph type="sldNum" sz="quarter" idx="4"/>
          </p:nvPr>
        </p:nvSpPr>
        <p:spPr>
          <a:xfrm>
            <a:off x="11738338" y="6374058"/>
            <a:ext cx="445191" cy="365125"/>
          </a:xfrm>
        </p:spPr>
        <p:txBody>
          <a:bodyPr/>
          <a:lstStyle/>
          <a:p>
            <a:fld id="{BD8650C1-FE00-47B0-973D-77306D8B837F}" type="slidenum">
              <a:rPr lang="en-US" smtClean="0"/>
              <a:t>22</a:t>
            </a:fld>
            <a:endParaRPr lang="en-US"/>
          </a:p>
        </p:txBody>
      </p:sp>
      <p:sp>
        <p:nvSpPr>
          <p:cNvPr id="10" name="Rectangle 9">
            <a:extLst>
              <a:ext uri="{FF2B5EF4-FFF2-40B4-BE49-F238E27FC236}">
                <a16:creationId xmlns:a16="http://schemas.microsoft.com/office/drawing/2014/main" id="{1C6813BA-9851-329C-3CE1-F19327D47728}"/>
              </a:ext>
            </a:extLst>
          </p:cNvPr>
          <p:cNvSpPr/>
          <p:nvPr/>
        </p:nvSpPr>
        <p:spPr>
          <a:xfrm>
            <a:off x="483911" y="4543109"/>
            <a:ext cx="5612089"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fr-FR" sz="2400" b="0" i="0" u="none" strike="noStrike" kern="0" cap="none" spc="0" normalizeH="0" baseline="0" noProof="0" dirty="0">
                <a:ln>
                  <a:noFill/>
                </a:ln>
                <a:solidFill>
                  <a:srgbClr val="FFCD00"/>
                </a:solidFill>
                <a:effectLst/>
                <a:uLnTx/>
                <a:uFillTx/>
                <a:latin typeface="+mj-lt"/>
                <a:ea typeface="+mn-ea"/>
                <a:cs typeface="Arial"/>
                <a:sym typeface="Arial"/>
              </a:rPr>
              <a:t>Pour quoi ?</a:t>
            </a:r>
          </a:p>
          <a:p>
            <a:pPr marL="0" marR="0" lvl="0" indent="0" algn="l" defTabSz="914400" rtl="0" eaLnBrk="1" fontAlgn="auto" latinLnBrk="0" hangingPunct="1">
              <a:lnSpc>
                <a:spcPct val="100000"/>
              </a:lnSpc>
              <a:spcBef>
                <a:spcPts val="0"/>
              </a:spcBef>
              <a:spcAft>
                <a:spcPts val="600"/>
              </a:spcAft>
              <a:buClrTx/>
              <a:buSzTx/>
              <a:tabLst/>
              <a:defRPr/>
            </a:pPr>
            <a:r>
              <a:rPr kumimoji="0" lang="fr-FR" sz="1200" i="0" u="none" strike="noStrike" kern="0" cap="none" spc="0" normalizeH="0" baseline="0" noProof="0" dirty="0">
                <a:ln>
                  <a:noFill/>
                </a:ln>
                <a:solidFill>
                  <a:srgbClr val="5E514D"/>
                </a:solidFill>
                <a:effectLst/>
                <a:uLnTx/>
                <a:uFillTx/>
                <a:latin typeface="+mn-lt"/>
                <a:ea typeface="+mn-ea"/>
                <a:cs typeface="+mn-cs"/>
              </a:rPr>
              <a:t>Financer le </a:t>
            </a:r>
            <a:r>
              <a:rPr kumimoji="0" lang="fr-FR" sz="1200" b="1" i="0" u="none" strike="noStrike" kern="0" cap="none" spc="0" normalizeH="0" baseline="0" noProof="0" dirty="0">
                <a:ln>
                  <a:noFill/>
                </a:ln>
                <a:solidFill>
                  <a:srgbClr val="5E514D"/>
                </a:solidFill>
                <a:effectLst/>
                <a:uLnTx/>
                <a:uFillTx/>
                <a:latin typeface="+mn-lt"/>
                <a:ea typeface="+mn-ea"/>
                <a:cs typeface="+mn-cs"/>
              </a:rPr>
              <a:t>lancement industriel </a:t>
            </a:r>
            <a:r>
              <a:rPr kumimoji="0" lang="fr-FR" sz="1200" i="0" u="none" strike="noStrike" kern="0" cap="none" spc="0" normalizeH="0" baseline="0" noProof="0" dirty="0">
                <a:ln>
                  <a:noFill/>
                </a:ln>
                <a:solidFill>
                  <a:srgbClr val="5E514D"/>
                </a:solidFill>
                <a:effectLst/>
                <a:uLnTx/>
                <a:uFillTx/>
                <a:latin typeface="+mn-lt"/>
                <a:ea typeface="+mn-ea"/>
                <a:cs typeface="+mn-cs"/>
              </a:rPr>
              <a:t>et </a:t>
            </a:r>
            <a:r>
              <a:rPr kumimoji="0" lang="fr-FR" sz="1200" b="1" i="0" u="none" strike="noStrike" kern="0" cap="none" spc="0" normalizeH="0" baseline="0" noProof="0" dirty="0">
                <a:ln>
                  <a:noFill/>
                </a:ln>
                <a:solidFill>
                  <a:srgbClr val="5E514D"/>
                </a:solidFill>
                <a:effectLst/>
                <a:uLnTx/>
                <a:uFillTx/>
                <a:latin typeface="+mn-lt"/>
                <a:ea typeface="+mn-ea"/>
                <a:cs typeface="+mn-cs"/>
              </a:rPr>
              <a:t>commercial</a:t>
            </a:r>
            <a:r>
              <a:rPr kumimoji="0" lang="fr-FR" sz="1200" i="0" u="none" strike="noStrike" kern="0" cap="none" spc="0" normalizeH="0" baseline="0" noProof="0" dirty="0">
                <a:ln>
                  <a:noFill/>
                </a:ln>
                <a:solidFill>
                  <a:srgbClr val="5E514D"/>
                </a:solidFill>
                <a:effectLst/>
                <a:uLnTx/>
                <a:uFillTx/>
                <a:latin typeface="+mn-lt"/>
                <a:ea typeface="+mn-ea"/>
                <a:cs typeface="+mn-cs"/>
              </a:rPr>
              <a:t> des innovations développées par des PME et ETI innovantes.</a:t>
            </a:r>
            <a:endParaRPr kumimoji="0" lang="fr-FR" sz="1200" b="1" i="0" u="none" strike="noStrike" kern="0" cap="none" spc="0" normalizeH="0" baseline="0" noProof="0" dirty="0">
              <a:ln>
                <a:noFill/>
              </a:ln>
              <a:solidFill>
                <a:srgbClr val="5E514D"/>
              </a:solidFill>
              <a:effectLst/>
              <a:uLnTx/>
              <a:uFillTx/>
              <a:latin typeface="+mn-lt"/>
              <a:ea typeface="+mn-ea"/>
              <a:cs typeface="Arial"/>
              <a:sym typeface="Arial"/>
            </a:endParaRPr>
          </a:p>
        </p:txBody>
      </p:sp>
      <p:sp>
        <p:nvSpPr>
          <p:cNvPr id="6" name="Rectangle 5">
            <a:extLst>
              <a:ext uri="{FF2B5EF4-FFF2-40B4-BE49-F238E27FC236}">
                <a16:creationId xmlns:a16="http://schemas.microsoft.com/office/drawing/2014/main" id="{5C85A723-155C-48CF-F61A-0BDA78395925}"/>
              </a:ext>
            </a:extLst>
          </p:cNvPr>
          <p:cNvSpPr/>
          <p:nvPr/>
        </p:nvSpPr>
        <p:spPr>
          <a:xfrm>
            <a:off x="483912" y="934449"/>
            <a:ext cx="3996607" cy="116955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fr-FR" sz="2400" b="0" i="0" u="none" strike="noStrike" kern="0" cap="none" spc="0" normalizeH="0" baseline="0" noProof="0" dirty="0">
                <a:ln>
                  <a:noFill/>
                </a:ln>
                <a:solidFill>
                  <a:srgbClr val="FFCD00"/>
                </a:solidFill>
                <a:effectLst/>
                <a:uLnTx/>
                <a:uFillTx/>
                <a:latin typeface="+mj-lt"/>
                <a:ea typeface="+mn-ea"/>
                <a:cs typeface="Arial"/>
                <a:sym typeface="Arial"/>
              </a:rPr>
              <a:t>Quoi ?</a:t>
            </a:r>
          </a:p>
          <a:p>
            <a:pPr>
              <a:spcAft>
                <a:spcPts val="600"/>
              </a:spcAft>
              <a:buFontTx/>
              <a:buNone/>
              <a:defRPr/>
            </a:pPr>
            <a:r>
              <a:rPr lang="fr-FR" sz="1200" kern="0" dirty="0">
                <a:solidFill>
                  <a:srgbClr val="5E514D"/>
                </a:solidFill>
                <a:sym typeface="Arial"/>
              </a:rPr>
              <a:t>Financement sous forme de prêt sans garantie ni caution,</a:t>
            </a:r>
          </a:p>
          <a:p>
            <a:pPr>
              <a:spcAft>
                <a:spcPts val="600"/>
              </a:spcAft>
              <a:buFontTx/>
              <a:buNone/>
              <a:defRPr/>
            </a:pPr>
            <a:r>
              <a:rPr lang="fr-FR" sz="1200" kern="0" dirty="0">
                <a:solidFill>
                  <a:srgbClr val="5E514D"/>
                </a:solidFill>
                <a:sym typeface="Arial"/>
              </a:rPr>
              <a:t>Montant : Plafonné au </a:t>
            </a:r>
            <a:r>
              <a:rPr lang="fr-FR" sz="1200" kern="0" dirty="0" err="1">
                <a:solidFill>
                  <a:srgbClr val="5E514D"/>
                </a:solidFill>
                <a:sym typeface="Arial"/>
              </a:rPr>
              <a:t>FPs</a:t>
            </a:r>
            <a:r>
              <a:rPr lang="fr-FR" sz="1200" kern="0" dirty="0">
                <a:solidFill>
                  <a:srgbClr val="5E514D"/>
                </a:solidFill>
                <a:sym typeface="Arial"/>
              </a:rPr>
              <a:t> et pouvant aller </a:t>
            </a:r>
            <a:r>
              <a:rPr lang="fr-FR" sz="1200" b="1" kern="0" dirty="0">
                <a:solidFill>
                  <a:srgbClr val="FF0000"/>
                </a:solidFill>
                <a:sym typeface="Arial"/>
              </a:rPr>
              <a:t>de 50k€ à 5M€</a:t>
            </a:r>
          </a:p>
          <a:p>
            <a:pPr>
              <a:spcAft>
                <a:spcPts val="600"/>
              </a:spcAft>
              <a:buFontTx/>
              <a:buNone/>
              <a:defRPr/>
            </a:pPr>
            <a:r>
              <a:rPr lang="fr-FR" sz="1200" b="1" kern="0" dirty="0">
                <a:solidFill>
                  <a:srgbClr val="5E514D"/>
                </a:solidFill>
                <a:sym typeface="Arial"/>
              </a:rPr>
              <a:t>7 ans, avec 2 ans max de différé</a:t>
            </a:r>
          </a:p>
        </p:txBody>
      </p:sp>
      <p:sp>
        <p:nvSpPr>
          <p:cNvPr id="8" name="Rectangle 7">
            <a:extLst>
              <a:ext uri="{FF2B5EF4-FFF2-40B4-BE49-F238E27FC236}">
                <a16:creationId xmlns:a16="http://schemas.microsoft.com/office/drawing/2014/main" id="{E88464FE-72B8-F5DB-1DB5-7556295A8192}"/>
              </a:ext>
            </a:extLst>
          </p:cNvPr>
          <p:cNvSpPr/>
          <p:nvPr/>
        </p:nvSpPr>
        <p:spPr>
          <a:xfrm>
            <a:off x="483912" y="2084754"/>
            <a:ext cx="4951548" cy="247760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fr-FR" sz="2400" b="0" i="0" u="none" strike="noStrike" kern="0" cap="none" spc="0" normalizeH="0" baseline="0" noProof="0" dirty="0">
                <a:ln>
                  <a:noFill/>
                </a:ln>
                <a:solidFill>
                  <a:srgbClr val="FFCD00"/>
                </a:solidFill>
                <a:effectLst/>
                <a:uLnTx/>
                <a:uFillTx/>
                <a:latin typeface="+mj-lt"/>
                <a:ea typeface="+mn-ea"/>
                <a:cs typeface="Arial"/>
                <a:sym typeface="Arial"/>
              </a:rPr>
              <a:t>Pour</a:t>
            </a:r>
            <a:r>
              <a:rPr lang="fr-FR" sz="2400" kern="0" dirty="0">
                <a:solidFill>
                  <a:srgbClr val="FFCD00"/>
                </a:solidFill>
                <a:latin typeface="+mj-lt"/>
                <a:cs typeface="Arial"/>
                <a:sym typeface="Arial"/>
              </a:rPr>
              <a:t> Qui</a:t>
            </a:r>
            <a:r>
              <a:rPr kumimoji="0" lang="fr-FR" sz="2400" b="0" i="0" u="none" strike="noStrike" kern="0" cap="none" spc="0" normalizeH="0" baseline="0" noProof="0" dirty="0">
                <a:ln>
                  <a:noFill/>
                </a:ln>
                <a:solidFill>
                  <a:srgbClr val="FFCD00"/>
                </a:solidFill>
                <a:effectLst/>
                <a:uLnTx/>
                <a:uFillTx/>
                <a:latin typeface="+mj-lt"/>
                <a:ea typeface="+mn-ea"/>
                <a:cs typeface="Arial"/>
                <a:sym typeface="Arial"/>
              </a:rPr>
              <a:t> ?</a:t>
            </a:r>
          </a:p>
          <a:p>
            <a:pPr marL="171450" marR="0" lvl="0" indent="-171450" fontAlgn="auto">
              <a:lnSpc>
                <a:spcPct val="100000"/>
              </a:lnSpc>
              <a:spcBef>
                <a:spcPts val="0"/>
              </a:spcBef>
              <a:spcAft>
                <a:spcPts val="600"/>
              </a:spcAft>
              <a:buClr>
                <a:srgbClr val="000000"/>
              </a:buClr>
              <a:buSzTx/>
              <a:buFont typeface="Arial" panose="020B0604020202020204" pitchFamily="34" charset="0"/>
              <a:buChar char="•"/>
              <a:tabLst/>
              <a:defRPr/>
            </a:pPr>
            <a:r>
              <a:rPr lang="fr-FR" sz="1200" kern="0" dirty="0">
                <a:solidFill>
                  <a:srgbClr val="5E514D"/>
                </a:solidFill>
                <a:sym typeface="Arial"/>
              </a:rPr>
              <a:t>Start-up / PME (&lt;250 ETP) &amp; ETI (&lt;499 ETP), implantée en France</a:t>
            </a:r>
          </a:p>
          <a:p>
            <a:pPr marL="171450" marR="0" lvl="0" indent="-171450" fontAlgn="auto">
              <a:lnSpc>
                <a:spcPct val="100000"/>
              </a:lnSpc>
              <a:spcBef>
                <a:spcPts val="0"/>
              </a:spcBef>
              <a:spcAft>
                <a:spcPts val="600"/>
              </a:spcAft>
              <a:buClr>
                <a:srgbClr val="000000"/>
              </a:buClr>
              <a:buSzTx/>
              <a:buFont typeface="Arial" panose="020B0604020202020204" pitchFamily="34" charset="0"/>
              <a:buChar char="•"/>
              <a:tabLst/>
              <a:defRPr/>
            </a:pPr>
            <a:r>
              <a:rPr lang="fr-FR" sz="1200" kern="0" dirty="0">
                <a:solidFill>
                  <a:srgbClr val="5E514D"/>
                </a:solidFill>
                <a:sym typeface="Arial"/>
              </a:rPr>
              <a:t>+ 3 ans</a:t>
            </a:r>
          </a:p>
          <a:p>
            <a:pPr marL="171450" marR="0" lvl="0" indent="-171450" fontAlgn="auto">
              <a:lnSpc>
                <a:spcPct val="100000"/>
              </a:lnSpc>
              <a:spcBef>
                <a:spcPts val="0"/>
              </a:spcBef>
              <a:spcAft>
                <a:spcPts val="600"/>
              </a:spcAft>
              <a:buClr>
                <a:srgbClr val="000000"/>
              </a:buClr>
              <a:buSzTx/>
              <a:buFont typeface="Arial" panose="020B0604020202020204" pitchFamily="34" charset="0"/>
              <a:buChar char="•"/>
              <a:tabLst/>
              <a:defRPr/>
            </a:pPr>
            <a:r>
              <a:rPr kumimoji="0" lang="fr-FR" sz="1200" b="1" i="0" u="none" strike="noStrike" kern="0" cap="none" spc="0" normalizeH="0" baseline="0" noProof="0" dirty="0">
                <a:ln>
                  <a:noFill/>
                </a:ln>
                <a:solidFill>
                  <a:srgbClr val="FF0000"/>
                </a:solidFill>
                <a:effectLst/>
                <a:uLnTx/>
                <a:uFillTx/>
                <a:ea typeface="+mn-ea"/>
                <a:cs typeface="Arial"/>
                <a:sym typeface="Arial"/>
              </a:rPr>
              <a:t>FIBEN 1+ à 5  ou OAD 0 à F</a:t>
            </a:r>
          </a:p>
          <a:p>
            <a:pPr marL="171450" marR="0" lvl="0" indent="-171450" fontAlgn="auto">
              <a:lnSpc>
                <a:spcPct val="100000"/>
              </a:lnSpc>
              <a:spcBef>
                <a:spcPts val="0"/>
              </a:spcBef>
              <a:spcAft>
                <a:spcPts val="600"/>
              </a:spcAft>
              <a:buClr>
                <a:srgbClr val="000000"/>
              </a:buClr>
              <a:buSzTx/>
              <a:buFont typeface="Arial" panose="020B0604020202020204" pitchFamily="34" charset="0"/>
              <a:buChar char="•"/>
              <a:tabLst/>
              <a:defRPr/>
            </a:pPr>
            <a:r>
              <a:rPr lang="fr-FR" sz="1200" b="1" kern="0" dirty="0">
                <a:cs typeface="Arial"/>
                <a:sym typeface="Arial"/>
              </a:rPr>
              <a:t>Au moins un des critère FNG :</a:t>
            </a:r>
          </a:p>
          <a:p>
            <a:pPr marL="628650" lvl="1" indent="-171450">
              <a:spcAft>
                <a:spcPts val="600"/>
              </a:spcAft>
              <a:buClr>
                <a:srgbClr val="000000"/>
              </a:buClr>
              <a:buFont typeface="Arial" panose="020B0604020202020204" pitchFamily="34" charset="0"/>
              <a:buChar char="•"/>
              <a:defRPr/>
            </a:pPr>
            <a:r>
              <a:rPr kumimoji="0" lang="fr-FR" sz="1200" i="0" u="none" strike="noStrike" kern="0" cap="none" spc="0" normalizeH="0" baseline="0" noProof="0" dirty="0">
                <a:ln>
                  <a:noFill/>
                </a:ln>
                <a:effectLst/>
                <a:uLnTx/>
                <a:uFillTx/>
                <a:ea typeface="+mn-ea"/>
                <a:cs typeface="Arial"/>
                <a:sym typeface="Arial"/>
              </a:rPr>
              <a:t>Aide RDI ou CII/</a:t>
            </a:r>
            <a:r>
              <a:rPr lang="fr-FR" sz="1200" kern="0" dirty="0">
                <a:cs typeface="Arial"/>
                <a:sym typeface="Arial"/>
              </a:rPr>
              <a:t>CIR &lt; 36 mois</a:t>
            </a:r>
          </a:p>
          <a:p>
            <a:pPr marL="628650" lvl="1" indent="-171450">
              <a:spcAft>
                <a:spcPts val="600"/>
              </a:spcAft>
              <a:buClr>
                <a:srgbClr val="000000"/>
              </a:buClr>
              <a:buFont typeface="Arial" panose="020B0604020202020204" pitchFamily="34" charset="0"/>
              <a:buChar char="•"/>
              <a:defRPr/>
            </a:pPr>
            <a:r>
              <a:rPr kumimoji="0" lang="fr-FR" sz="1200" i="0" u="none" strike="noStrike" kern="0" cap="none" spc="0" normalizeH="0" baseline="0" noProof="0" dirty="0">
                <a:ln>
                  <a:noFill/>
                </a:ln>
                <a:effectLst/>
                <a:uLnTx/>
                <a:uFillTx/>
                <a:ea typeface="+mn-ea"/>
                <a:cs typeface="Arial"/>
                <a:sym typeface="Arial"/>
              </a:rPr>
              <a:t>Dépôt de brevet &lt; 36 mois </a:t>
            </a:r>
          </a:p>
          <a:p>
            <a:pPr marL="628650" lvl="1" indent="-171450">
              <a:spcAft>
                <a:spcPts val="600"/>
              </a:spcAft>
              <a:buClr>
                <a:srgbClr val="000000"/>
              </a:buClr>
              <a:buFont typeface="Arial" panose="020B0604020202020204" pitchFamily="34" charset="0"/>
              <a:buChar char="•"/>
              <a:defRPr/>
            </a:pPr>
            <a:r>
              <a:rPr lang="fr-FR" sz="1200" kern="0" dirty="0">
                <a:cs typeface="Arial"/>
                <a:sym typeface="Arial"/>
              </a:rPr>
              <a:t>Levée de fonds (</a:t>
            </a:r>
            <a:r>
              <a:rPr lang="fr-FR" sz="1200" kern="0" dirty="0" err="1">
                <a:cs typeface="Arial"/>
                <a:sym typeface="Arial"/>
              </a:rPr>
              <a:t>VCs</a:t>
            </a:r>
            <a:r>
              <a:rPr lang="fr-FR" sz="1200" kern="0" dirty="0">
                <a:cs typeface="Arial"/>
                <a:sym typeface="Arial"/>
              </a:rPr>
              <a:t> ou </a:t>
            </a:r>
            <a:r>
              <a:rPr lang="fr-FR" sz="1200" kern="0" dirty="0" err="1">
                <a:cs typeface="Arial"/>
                <a:sym typeface="Arial"/>
              </a:rPr>
              <a:t>BAs</a:t>
            </a:r>
            <a:r>
              <a:rPr lang="fr-FR" sz="1200" kern="0" dirty="0">
                <a:cs typeface="Arial"/>
                <a:sym typeface="Arial"/>
              </a:rPr>
              <a:t>) &lt; 24 mois</a:t>
            </a:r>
          </a:p>
          <a:p>
            <a:pPr marL="628650" lvl="1" indent="-171450">
              <a:spcAft>
                <a:spcPts val="600"/>
              </a:spcAft>
              <a:buClr>
                <a:srgbClr val="000000"/>
              </a:buClr>
              <a:buFont typeface="Arial" panose="020B0604020202020204" pitchFamily="34" charset="0"/>
              <a:buChar char="•"/>
              <a:defRPr/>
            </a:pPr>
            <a:r>
              <a:rPr lang="fr-FR" sz="1200" kern="0" dirty="0">
                <a:cs typeface="Arial"/>
              </a:rPr>
              <a:t>Allocation d'au moins 10% des charges d'exploitation</a:t>
            </a:r>
            <a:r>
              <a:rPr lang="fr-FR" sz="1200" kern="0" dirty="0">
                <a:cs typeface="Arial"/>
                <a:sym typeface="Arial"/>
              </a:rPr>
              <a:t> à la RDI</a:t>
            </a:r>
          </a:p>
        </p:txBody>
      </p:sp>
      <p:sp>
        <p:nvSpPr>
          <p:cNvPr id="9" name="Rectangle 8">
            <a:extLst>
              <a:ext uri="{FF2B5EF4-FFF2-40B4-BE49-F238E27FC236}">
                <a16:creationId xmlns:a16="http://schemas.microsoft.com/office/drawing/2014/main" id="{98ED1F6C-CE80-D1DE-8772-06E3369AF78F}"/>
              </a:ext>
            </a:extLst>
          </p:cNvPr>
          <p:cNvSpPr/>
          <p:nvPr/>
        </p:nvSpPr>
        <p:spPr>
          <a:xfrm>
            <a:off x="483912" y="5354859"/>
            <a:ext cx="10811617"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fr-FR" sz="2400" b="0" i="0" u="none" strike="noStrike" kern="0" cap="none" spc="0" normalizeH="0" baseline="0" noProof="0" dirty="0">
                <a:ln>
                  <a:noFill/>
                </a:ln>
                <a:solidFill>
                  <a:srgbClr val="FFCD00"/>
                </a:solidFill>
                <a:effectLst/>
                <a:uLnTx/>
                <a:uFillTx/>
                <a:latin typeface="+mj-lt"/>
                <a:ea typeface="+mn-ea"/>
                <a:cs typeface="Arial"/>
                <a:sym typeface="Arial"/>
              </a:rPr>
              <a:t>Dépenses éligibles ?</a:t>
            </a:r>
          </a:p>
          <a:p>
            <a:pPr algn="just">
              <a:spcAft>
                <a:spcPts val="600"/>
              </a:spcAft>
              <a:buFontTx/>
              <a:buNone/>
              <a:defRPr/>
            </a:pPr>
            <a:r>
              <a:rPr lang="fr-FR" sz="1200" kern="0" dirty="0">
                <a:solidFill>
                  <a:srgbClr val="5E514D"/>
                </a:solidFill>
                <a:sym typeface="Arial"/>
              </a:rPr>
              <a:t>Les dépenses couvertes par le PI sont uniquement des dépenses immatérielles liées au lancement industriel et commercial des innovations (</a:t>
            </a:r>
            <a:r>
              <a:rPr lang="fr-FR" sz="1200" b="1" kern="0" dirty="0">
                <a:solidFill>
                  <a:srgbClr val="5E514D"/>
                </a:solidFill>
                <a:sym typeface="Arial"/>
              </a:rPr>
              <a:t>matérielles exclues</a:t>
            </a:r>
            <a:r>
              <a:rPr lang="fr-FR" sz="1200" kern="0" dirty="0">
                <a:solidFill>
                  <a:srgbClr val="5E514D"/>
                </a:solidFill>
                <a:sym typeface="Arial"/>
              </a:rPr>
              <a:t>)</a:t>
            </a:r>
          </a:p>
        </p:txBody>
      </p:sp>
      <p:sp>
        <p:nvSpPr>
          <p:cNvPr id="20" name="Rectangle 19">
            <a:extLst>
              <a:ext uri="{FF2B5EF4-FFF2-40B4-BE49-F238E27FC236}">
                <a16:creationId xmlns:a16="http://schemas.microsoft.com/office/drawing/2014/main" id="{3B541AEC-386E-A29B-274B-D6A025222E24}"/>
              </a:ext>
            </a:extLst>
          </p:cNvPr>
          <p:cNvSpPr/>
          <p:nvPr/>
        </p:nvSpPr>
        <p:spPr>
          <a:xfrm>
            <a:off x="374184" y="6082798"/>
            <a:ext cx="10452311" cy="38268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Image 23" descr="Une image contenant Panneau de signalisation, signe&#10;&#10;Description générée automatiquement">
            <a:extLst>
              <a:ext uri="{FF2B5EF4-FFF2-40B4-BE49-F238E27FC236}">
                <a16:creationId xmlns:a16="http://schemas.microsoft.com/office/drawing/2014/main" id="{0DBFA387-5686-EEEF-7E3C-29AC2355F1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492" y="6094141"/>
            <a:ext cx="360000" cy="360000"/>
          </a:xfrm>
          <a:prstGeom prst="rect">
            <a:avLst/>
          </a:prstGeom>
        </p:spPr>
      </p:pic>
      <p:sp>
        <p:nvSpPr>
          <p:cNvPr id="26" name="ZoneTexte 25">
            <a:extLst>
              <a:ext uri="{FF2B5EF4-FFF2-40B4-BE49-F238E27FC236}">
                <a16:creationId xmlns:a16="http://schemas.microsoft.com/office/drawing/2014/main" id="{33FD3BAC-D84D-1D71-9523-266F12A8C5C9}"/>
              </a:ext>
            </a:extLst>
          </p:cNvPr>
          <p:cNvSpPr txBox="1"/>
          <p:nvPr/>
        </p:nvSpPr>
        <p:spPr>
          <a:xfrm>
            <a:off x="873492" y="6135642"/>
            <a:ext cx="9953003" cy="276999"/>
          </a:xfrm>
          <a:prstGeom prst="rect">
            <a:avLst/>
          </a:prstGeom>
          <a:noFill/>
        </p:spPr>
        <p:txBody>
          <a:bodyPr wrap="square" rtlCol="0">
            <a:spAutoFit/>
          </a:bodyPr>
          <a:lstStyle/>
          <a:p>
            <a:r>
              <a:rPr lang="fr-FR" sz="1200" b="1" dirty="0">
                <a:solidFill>
                  <a:schemeClr val="bg2"/>
                </a:solidFill>
                <a:cs typeface="Arial" panose="020B0604020202020204" pitchFamily="34" charset="0"/>
              </a:rPr>
              <a:t>Décaissement</a:t>
            </a:r>
            <a:r>
              <a:rPr lang="fr-FR" sz="1200" b="1" dirty="0">
                <a:cs typeface="Arial" panose="020B0604020202020204" pitchFamily="34" charset="0"/>
              </a:rPr>
              <a:t> : 100% </a:t>
            </a:r>
            <a:r>
              <a:rPr lang="fr-FR" sz="1200" dirty="0">
                <a:cs typeface="Arial" panose="020B0604020202020204" pitchFamily="34" charset="0"/>
              </a:rPr>
              <a:t>à l’accord </a:t>
            </a:r>
            <a:r>
              <a:rPr lang="fr-FR" sz="1200" b="1" dirty="0">
                <a:cs typeface="Arial" panose="020B0604020202020204" pitchFamily="34" charset="0"/>
              </a:rPr>
              <a:t>/ </a:t>
            </a:r>
            <a:r>
              <a:rPr lang="fr-FR" sz="1200" b="1" dirty="0">
                <a:solidFill>
                  <a:schemeClr val="bg2"/>
                </a:solidFill>
                <a:cs typeface="Arial" panose="020B0604020202020204" pitchFamily="34" charset="0"/>
              </a:rPr>
              <a:t>Taux</a:t>
            </a:r>
            <a:r>
              <a:rPr lang="fr-FR" sz="1200" b="1" dirty="0">
                <a:cs typeface="Arial" panose="020B0604020202020204" pitchFamily="34" charset="0"/>
              </a:rPr>
              <a:t> : de ≈ 4,4% à 7,3% (selon note BDF ou OAD)</a:t>
            </a:r>
          </a:p>
        </p:txBody>
      </p:sp>
      <p:sp>
        <p:nvSpPr>
          <p:cNvPr id="15" name="Titre 2">
            <a:extLst>
              <a:ext uri="{FF2B5EF4-FFF2-40B4-BE49-F238E27FC236}">
                <a16:creationId xmlns:a16="http://schemas.microsoft.com/office/drawing/2014/main" id="{4333213E-8C1A-830B-9228-797C99DC5359}"/>
              </a:ext>
            </a:extLst>
          </p:cNvPr>
          <p:cNvSpPr txBox="1">
            <a:spLocks/>
          </p:cNvSpPr>
          <p:nvPr/>
        </p:nvSpPr>
        <p:spPr>
          <a:xfrm>
            <a:off x="-759942" y="330474"/>
            <a:ext cx="4485303" cy="623221"/>
          </a:xfrm>
          <a:prstGeom prst="roundRect">
            <a:avLst>
              <a:gd name="adj" fmla="val 50000"/>
            </a:avLst>
          </a:prstGeom>
          <a:solidFill>
            <a:schemeClr val="bg2"/>
          </a:solidFill>
        </p:spPr>
        <p:txBody>
          <a:bodyPr vert="horz" wrap="none" lIns="864000" tIns="0" rIns="91440" bIns="0" rtlCol="0" anchor="t" anchorCtr="0">
            <a:sp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GB" sz="3200" dirty="0"/>
              <a:t>Prêt innovation (PI)</a:t>
            </a:r>
          </a:p>
        </p:txBody>
      </p:sp>
      <p:sp>
        <p:nvSpPr>
          <p:cNvPr id="7" name="Rectangle 6">
            <a:extLst>
              <a:ext uri="{FF2B5EF4-FFF2-40B4-BE49-F238E27FC236}">
                <a16:creationId xmlns:a16="http://schemas.microsoft.com/office/drawing/2014/main" id="{DBF7295E-7B47-58D1-E0DF-0248829FDFCB}"/>
              </a:ext>
            </a:extLst>
          </p:cNvPr>
          <p:cNvSpPr/>
          <p:nvPr/>
        </p:nvSpPr>
        <p:spPr>
          <a:xfrm>
            <a:off x="6148555" y="953695"/>
            <a:ext cx="6043445" cy="435341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spcBef>
                <a:spcPts val="300"/>
              </a:spcBef>
              <a:spcAft>
                <a:spcPts val="300"/>
              </a:spcAft>
            </a:pPr>
            <a:r>
              <a:rPr kumimoji="0" lang="fr-FR" sz="2800" b="0" i="0" u="none" strike="noStrike" kern="0" cap="none" spc="0" normalizeH="0" baseline="0" noProof="0" dirty="0">
                <a:ln>
                  <a:noFill/>
                </a:ln>
                <a:solidFill>
                  <a:schemeClr val="tx1"/>
                </a:solidFill>
                <a:effectLst/>
                <a:uLnTx/>
                <a:uFillTx/>
                <a:latin typeface="+mj-lt"/>
                <a:ea typeface="+mn-ea"/>
                <a:cs typeface="Arial"/>
                <a:sym typeface="Arial"/>
              </a:rPr>
              <a:t>Exemple d’intervention</a:t>
            </a:r>
            <a:endParaRPr lang="fr-FR" b="1" kern="0" dirty="0">
              <a:solidFill>
                <a:schemeClr val="bg1"/>
              </a:solidFill>
              <a:cs typeface="Arial"/>
              <a:sym typeface="Arial"/>
            </a:endParaRPr>
          </a:p>
          <a:p>
            <a:pPr algn="just">
              <a:spcBef>
                <a:spcPts val="300"/>
              </a:spcBef>
              <a:spcAft>
                <a:spcPts val="300"/>
              </a:spcAft>
            </a:pPr>
            <a:endParaRPr lang="fr-FR" b="1" kern="0" dirty="0">
              <a:solidFill>
                <a:schemeClr val="tx1"/>
              </a:solidFill>
              <a:cs typeface="Arial"/>
              <a:sym typeface="Arial"/>
            </a:endParaRPr>
          </a:p>
          <a:p>
            <a:pPr algn="just">
              <a:spcBef>
                <a:spcPts val="300"/>
              </a:spcBef>
              <a:spcAft>
                <a:spcPts val="300"/>
              </a:spcAft>
            </a:pPr>
            <a:r>
              <a:rPr lang="fr-FR" b="1" kern="0" dirty="0">
                <a:solidFill>
                  <a:schemeClr val="tx1"/>
                </a:solidFill>
                <a:cs typeface="Arial"/>
                <a:sym typeface="Arial"/>
              </a:rPr>
              <a:t>Date de création : </a:t>
            </a:r>
            <a:r>
              <a:rPr lang="fr-FR" sz="1600" b="1" kern="0" dirty="0">
                <a:solidFill>
                  <a:schemeClr val="bg1"/>
                </a:solidFill>
                <a:cs typeface="Arial"/>
                <a:sym typeface="Arial"/>
              </a:rPr>
              <a:t>2005</a:t>
            </a:r>
          </a:p>
          <a:p>
            <a:pPr algn="just">
              <a:spcBef>
                <a:spcPts val="300"/>
              </a:spcBef>
              <a:spcAft>
                <a:spcPts val="300"/>
              </a:spcAft>
            </a:pPr>
            <a:r>
              <a:rPr lang="fr-FR" b="1" kern="0" dirty="0">
                <a:solidFill>
                  <a:schemeClr val="tx1"/>
                </a:solidFill>
                <a:cs typeface="Arial"/>
                <a:sym typeface="Arial"/>
              </a:rPr>
              <a:t>Cotation BdF : </a:t>
            </a:r>
            <a:r>
              <a:rPr lang="fr-FR" sz="1600" b="1" kern="0" dirty="0">
                <a:solidFill>
                  <a:schemeClr val="bg1"/>
                </a:solidFill>
                <a:cs typeface="Arial"/>
                <a:sym typeface="Arial"/>
              </a:rPr>
              <a:t>3+</a:t>
            </a:r>
          </a:p>
          <a:p>
            <a:pPr algn="just">
              <a:spcBef>
                <a:spcPts val="300"/>
              </a:spcBef>
              <a:spcAft>
                <a:spcPts val="300"/>
              </a:spcAft>
            </a:pPr>
            <a:r>
              <a:rPr lang="fr-FR" b="1" kern="0" dirty="0">
                <a:solidFill>
                  <a:schemeClr val="tx1"/>
                </a:solidFill>
                <a:cs typeface="Arial"/>
                <a:sym typeface="Arial"/>
              </a:rPr>
              <a:t>Activité : </a:t>
            </a:r>
            <a:r>
              <a:rPr lang="fr-FR" sz="1600" b="1" kern="0" dirty="0">
                <a:solidFill>
                  <a:schemeClr val="bg1"/>
                </a:solidFill>
                <a:cs typeface="Arial"/>
                <a:sym typeface="Arial"/>
              </a:rPr>
              <a:t>Editrice de logiciel.</a:t>
            </a:r>
          </a:p>
          <a:p>
            <a:pPr algn="just">
              <a:spcBef>
                <a:spcPts val="300"/>
              </a:spcBef>
              <a:spcAft>
                <a:spcPts val="300"/>
              </a:spcAft>
            </a:pPr>
            <a:r>
              <a:rPr lang="fr-FR" b="1" kern="0" dirty="0">
                <a:solidFill>
                  <a:schemeClr val="tx1"/>
                </a:solidFill>
                <a:cs typeface="Arial"/>
                <a:sym typeface="Arial"/>
              </a:rPr>
              <a:t>Besoin</a:t>
            </a:r>
            <a:r>
              <a:rPr lang="fr-FR" b="1" kern="0" dirty="0">
                <a:solidFill>
                  <a:schemeClr val="bg1"/>
                </a:solidFill>
                <a:cs typeface="Arial"/>
                <a:sym typeface="Arial"/>
              </a:rPr>
              <a:t> </a:t>
            </a:r>
            <a:r>
              <a:rPr lang="fr-FR" b="1" kern="0" dirty="0">
                <a:solidFill>
                  <a:schemeClr val="tx1"/>
                </a:solidFill>
                <a:cs typeface="Arial"/>
                <a:sym typeface="Arial"/>
              </a:rPr>
              <a:t>: </a:t>
            </a:r>
            <a:r>
              <a:rPr lang="fr-FR" sz="1600" b="1" kern="0" dirty="0">
                <a:solidFill>
                  <a:schemeClr val="bg1"/>
                </a:solidFill>
                <a:cs typeface="Arial"/>
                <a:sym typeface="Arial"/>
              </a:rPr>
              <a:t>Accompagner ses efforts en R&amp;D et développement commercial, jusqu'ici autofinancés. </a:t>
            </a:r>
          </a:p>
          <a:p>
            <a:pPr algn="just">
              <a:spcBef>
                <a:spcPts val="300"/>
              </a:spcBef>
              <a:spcAft>
                <a:spcPts val="300"/>
              </a:spcAft>
            </a:pPr>
            <a:r>
              <a:rPr lang="fr-FR" b="1" kern="0" dirty="0">
                <a:solidFill>
                  <a:schemeClr val="tx1"/>
                </a:solidFill>
                <a:cs typeface="Arial"/>
                <a:sym typeface="Arial"/>
              </a:rPr>
              <a:t>Fonds Propres : </a:t>
            </a:r>
            <a:r>
              <a:rPr lang="fr-FR" sz="1600" b="1" kern="0" dirty="0">
                <a:solidFill>
                  <a:schemeClr val="bg1"/>
                </a:solidFill>
                <a:cs typeface="Arial"/>
                <a:sym typeface="Arial"/>
              </a:rPr>
              <a:t>6,6M€ à la suite d'une levée de fonds.</a:t>
            </a:r>
            <a:endParaRPr lang="fr-FR" b="1" kern="0" dirty="0">
              <a:solidFill>
                <a:schemeClr val="tx1"/>
              </a:solidFill>
              <a:cs typeface="Arial"/>
              <a:sym typeface="Arial"/>
            </a:endParaRPr>
          </a:p>
          <a:p>
            <a:pPr algn="just">
              <a:spcBef>
                <a:spcPts val="300"/>
              </a:spcBef>
              <a:spcAft>
                <a:spcPts val="300"/>
              </a:spcAft>
            </a:pPr>
            <a:r>
              <a:rPr lang="fr-FR" b="1" kern="0" dirty="0">
                <a:solidFill>
                  <a:schemeClr val="tx1"/>
                </a:solidFill>
                <a:cs typeface="Arial"/>
                <a:sym typeface="Arial"/>
              </a:rPr>
              <a:t>Endettement : </a:t>
            </a:r>
            <a:r>
              <a:rPr lang="fr-FR" sz="1600" b="1" kern="0" dirty="0">
                <a:solidFill>
                  <a:schemeClr val="bg1"/>
                </a:solidFill>
                <a:cs typeface="Arial"/>
                <a:sym typeface="Arial"/>
              </a:rPr>
              <a:t>1M€</a:t>
            </a:r>
            <a:endParaRPr lang="fr-FR" b="1" kern="0" dirty="0">
              <a:solidFill>
                <a:schemeClr val="tx1"/>
              </a:solidFill>
              <a:cs typeface="Arial"/>
              <a:sym typeface="Arial"/>
            </a:endParaRPr>
          </a:p>
          <a:p>
            <a:pPr algn="just">
              <a:spcBef>
                <a:spcPts val="300"/>
              </a:spcBef>
              <a:spcAft>
                <a:spcPts val="300"/>
              </a:spcAft>
            </a:pPr>
            <a:r>
              <a:rPr lang="fr-FR" b="1" kern="0" dirty="0">
                <a:solidFill>
                  <a:schemeClr val="tx1"/>
                </a:solidFill>
                <a:cs typeface="Arial"/>
                <a:sym typeface="Arial"/>
              </a:rPr>
              <a:t>Montant d’Intervention : </a:t>
            </a:r>
            <a:r>
              <a:rPr lang="fr-FR" sz="1600" b="1" kern="0" dirty="0">
                <a:solidFill>
                  <a:schemeClr val="bg1"/>
                </a:solidFill>
                <a:cs typeface="Arial"/>
                <a:sym typeface="Arial"/>
              </a:rPr>
              <a:t>500k€ </a:t>
            </a:r>
          </a:p>
        </p:txBody>
      </p:sp>
    </p:spTree>
    <p:extLst>
      <p:ext uri="{BB962C8B-B14F-4D97-AF65-F5344CB8AC3E}">
        <p14:creationId xmlns:p14="http://schemas.microsoft.com/office/powerpoint/2010/main" val="3244915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A11D29E-09AA-032F-79B6-C6CDF586A71D}"/>
              </a:ext>
            </a:extLst>
          </p:cNvPr>
          <p:cNvSpPr>
            <a:spLocks noGrp="1"/>
          </p:cNvSpPr>
          <p:nvPr>
            <p:ph idx="1"/>
          </p:nvPr>
        </p:nvSpPr>
        <p:spPr>
          <a:xfrm>
            <a:off x="589549" y="1321105"/>
            <a:ext cx="11371384" cy="5536895"/>
          </a:xfrm>
        </p:spPr>
        <p:txBody>
          <a:bodyPr>
            <a:normAutofit fontScale="92500" lnSpcReduction="20000"/>
          </a:bodyPr>
          <a:lstStyle/>
          <a:p>
            <a:r>
              <a:rPr lang="fr-FR" dirty="0"/>
              <a:t>Patricia tauzin – Chargée d’affaires financement CT - 06 89 74 08 80  </a:t>
            </a:r>
          </a:p>
          <a:p>
            <a:r>
              <a:rPr lang="fr-FR" dirty="0">
                <a:hlinkClick r:id="rId2"/>
              </a:rPr>
              <a:t>patricia.tauzin@bpifrance.fr</a:t>
            </a:r>
            <a:endParaRPr lang="fr-FR" dirty="0"/>
          </a:p>
          <a:p>
            <a:endParaRPr lang="de-DE" dirty="0"/>
          </a:p>
          <a:p>
            <a:r>
              <a:rPr lang="de-DE" dirty="0"/>
              <a:t>Robin GUYON – </a:t>
            </a:r>
            <a:r>
              <a:rPr lang="de-DE" dirty="0" err="1"/>
              <a:t>charge</a:t>
            </a:r>
            <a:r>
              <a:rPr lang="de-DE" dirty="0"/>
              <a:t> </a:t>
            </a:r>
            <a:r>
              <a:rPr lang="de-DE" dirty="0" err="1"/>
              <a:t>d‘AFFAIRES</a:t>
            </a:r>
            <a:r>
              <a:rPr lang="de-DE" dirty="0"/>
              <a:t> FIANNCEMENT </a:t>
            </a:r>
            <a:r>
              <a:rPr lang="de-DE" dirty="0" err="1"/>
              <a:t>mt</a:t>
            </a:r>
            <a:r>
              <a:rPr lang="de-DE" dirty="0"/>
              <a:t> – 06 60 30 64 74</a:t>
            </a:r>
          </a:p>
          <a:p>
            <a:r>
              <a:rPr lang="de-DE" dirty="0">
                <a:hlinkClick r:id="rId3"/>
              </a:rPr>
              <a:t>robin.guyon@bpifrance.fr</a:t>
            </a:r>
            <a:endParaRPr lang="de-DE" dirty="0"/>
          </a:p>
          <a:p>
            <a:endParaRPr lang="sv-SE" dirty="0"/>
          </a:p>
          <a:p>
            <a:r>
              <a:rPr lang="sv-SE" dirty="0"/>
              <a:t>Fanny TURBERT – </a:t>
            </a:r>
            <a:r>
              <a:rPr lang="fr-FR" dirty="0"/>
              <a:t>Chargée d’affaires </a:t>
            </a:r>
            <a:r>
              <a:rPr lang="sv-SE" dirty="0"/>
              <a:t>INNOVATION – 07 88 24 13 30</a:t>
            </a:r>
          </a:p>
          <a:p>
            <a:r>
              <a:rPr lang="sv-SE" dirty="0">
                <a:hlinkClick r:id="rId4"/>
              </a:rPr>
              <a:t>fanny.turbert@bpifrance.fr</a:t>
            </a:r>
            <a:endParaRPr lang="sv-SE" dirty="0"/>
          </a:p>
          <a:p>
            <a:endParaRPr lang="sv-SE" dirty="0"/>
          </a:p>
          <a:p>
            <a:r>
              <a:rPr lang="sv-SE" dirty="0"/>
              <a:t>Marine PEQUIGNOT – CHARGéE D’ETUDES INNOVATION – 06 62 52 47 53</a:t>
            </a:r>
          </a:p>
          <a:p>
            <a:r>
              <a:rPr lang="sv-SE" dirty="0">
                <a:hlinkClick r:id="rId5"/>
              </a:rPr>
              <a:t>marine.pequignot@bpifrance.fr</a:t>
            </a:r>
            <a:endParaRPr lang="sv-SE" dirty="0"/>
          </a:p>
          <a:p>
            <a:endParaRPr lang="sv-SE" dirty="0"/>
          </a:p>
          <a:p>
            <a:endParaRPr lang="sv-SE" dirty="0"/>
          </a:p>
          <a:p>
            <a:endParaRPr lang="sv-SE" dirty="0"/>
          </a:p>
          <a:p>
            <a:endParaRPr lang="sv-SE" dirty="0"/>
          </a:p>
          <a:p>
            <a:endParaRPr lang="sv-SE" dirty="0"/>
          </a:p>
          <a:p>
            <a:endParaRPr lang="fr-FR" dirty="0"/>
          </a:p>
          <a:p>
            <a:endParaRPr lang="fr-FR" dirty="0"/>
          </a:p>
        </p:txBody>
      </p:sp>
      <p:sp>
        <p:nvSpPr>
          <p:cNvPr id="3" name="Titre 2">
            <a:extLst>
              <a:ext uri="{FF2B5EF4-FFF2-40B4-BE49-F238E27FC236}">
                <a16:creationId xmlns:a16="http://schemas.microsoft.com/office/drawing/2014/main" id="{D027D3D6-C066-8C90-D94D-4C58809E386D}"/>
              </a:ext>
            </a:extLst>
          </p:cNvPr>
          <p:cNvSpPr>
            <a:spLocks noGrp="1"/>
          </p:cNvSpPr>
          <p:nvPr>
            <p:ph type="title"/>
          </p:nvPr>
        </p:nvSpPr>
        <p:spPr>
          <a:xfrm>
            <a:off x="3186678" y="347103"/>
            <a:ext cx="5398521" cy="701123"/>
          </a:xfrm>
        </p:spPr>
        <p:txBody>
          <a:bodyPr/>
          <a:lstStyle/>
          <a:p>
            <a:r>
              <a:rPr lang="fr-FR" dirty="0"/>
              <a:t>CONTACTS BPIFRANCE</a:t>
            </a:r>
          </a:p>
        </p:txBody>
      </p:sp>
      <p:sp>
        <p:nvSpPr>
          <p:cNvPr id="4" name="Espace réservé du numéro de diapositive 3">
            <a:extLst>
              <a:ext uri="{FF2B5EF4-FFF2-40B4-BE49-F238E27FC236}">
                <a16:creationId xmlns:a16="http://schemas.microsoft.com/office/drawing/2014/main" id="{C1D83FB2-DEC1-F463-CABD-EB54BA0CC63C}"/>
              </a:ext>
            </a:extLst>
          </p:cNvPr>
          <p:cNvSpPr>
            <a:spLocks noGrp="1"/>
          </p:cNvSpPr>
          <p:nvPr>
            <p:ph type="sldNum" sz="quarter" idx="4"/>
          </p:nvPr>
        </p:nvSpPr>
        <p:spPr/>
        <p:txBody>
          <a:bodyPr/>
          <a:lstStyle/>
          <a:p>
            <a:fld id="{BD8650C1-FE00-47B0-973D-77306D8B837F}" type="slidenum">
              <a:rPr lang="en-US" smtClean="0"/>
              <a:pPr/>
              <a:t>23</a:t>
            </a:fld>
            <a:endParaRPr lang="en-US"/>
          </a:p>
        </p:txBody>
      </p:sp>
    </p:spTree>
    <p:extLst>
      <p:ext uri="{BB962C8B-B14F-4D97-AF65-F5344CB8AC3E}">
        <p14:creationId xmlns:p14="http://schemas.microsoft.com/office/powerpoint/2010/main" val="1257502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5906C6-98E3-554D-6267-713E99EB9987}"/>
              </a:ext>
            </a:extLst>
          </p:cNvPr>
          <p:cNvSpPr>
            <a:spLocks noGrp="1"/>
          </p:cNvSpPr>
          <p:nvPr>
            <p:ph type="ctrTitle"/>
          </p:nvPr>
        </p:nvSpPr>
        <p:spPr>
          <a:xfrm>
            <a:off x="1180858" y="1905263"/>
            <a:ext cx="9144000" cy="2155205"/>
          </a:xfrm>
        </p:spPr>
        <p:txBody>
          <a:bodyPr/>
          <a:lstStyle/>
          <a:p>
            <a:pPr algn="ctr"/>
            <a:r>
              <a:rPr lang="fr-FR" sz="8800" dirty="0"/>
              <a:t>MERCI</a:t>
            </a:r>
          </a:p>
        </p:txBody>
      </p:sp>
    </p:spTree>
    <p:extLst>
      <p:ext uri="{BB962C8B-B14F-4D97-AF65-F5344CB8AC3E}">
        <p14:creationId xmlns:p14="http://schemas.microsoft.com/office/powerpoint/2010/main" val="887610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E4E206A-CC27-0EA8-5F4F-DDCC3865231A}"/>
              </a:ext>
            </a:extLst>
          </p:cNvPr>
          <p:cNvSpPr>
            <a:spLocks noGrp="1"/>
          </p:cNvSpPr>
          <p:nvPr>
            <p:ph type="title"/>
          </p:nvPr>
        </p:nvSpPr>
        <p:spPr>
          <a:xfrm>
            <a:off x="5964365" y="2097349"/>
            <a:ext cx="6004591" cy="2252708"/>
          </a:xfrm>
        </p:spPr>
        <p:txBody>
          <a:bodyPr/>
          <a:lstStyle/>
          <a:p>
            <a:r>
              <a:rPr lang="en-GB" dirty="0"/>
              <a:t>QUI SOMMES-nous ?</a:t>
            </a:r>
            <a:br>
              <a:rPr lang="en-GB" dirty="0"/>
            </a:br>
            <a:endParaRPr lang="en-GB" dirty="0"/>
          </a:p>
        </p:txBody>
      </p:sp>
      <p:sp>
        <p:nvSpPr>
          <p:cNvPr id="5" name="Espace réservé du texte 4">
            <a:extLst>
              <a:ext uri="{FF2B5EF4-FFF2-40B4-BE49-F238E27FC236}">
                <a16:creationId xmlns:a16="http://schemas.microsoft.com/office/drawing/2014/main" id="{7382BE0A-CA84-DD59-D984-8CD7B62BDFE1}"/>
              </a:ext>
            </a:extLst>
          </p:cNvPr>
          <p:cNvSpPr>
            <a:spLocks noGrp="1"/>
          </p:cNvSpPr>
          <p:nvPr>
            <p:ph type="body" sz="quarter" idx="10"/>
          </p:nvPr>
        </p:nvSpPr>
        <p:spPr/>
        <p:txBody>
          <a:bodyPr/>
          <a:lstStyle/>
          <a:p>
            <a:r>
              <a:rPr lang="en-GB" dirty="0"/>
              <a:t>1</a:t>
            </a:r>
          </a:p>
        </p:txBody>
      </p:sp>
      <p:sp>
        <p:nvSpPr>
          <p:cNvPr id="10" name="Espace réservé du numéro de diapositive 9">
            <a:extLst>
              <a:ext uri="{FF2B5EF4-FFF2-40B4-BE49-F238E27FC236}">
                <a16:creationId xmlns:a16="http://schemas.microsoft.com/office/drawing/2014/main" id="{7BDE7701-C243-B335-5432-A4BB388088D5}"/>
              </a:ext>
            </a:extLst>
          </p:cNvPr>
          <p:cNvSpPr>
            <a:spLocks noGrp="1"/>
          </p:cNvSpPr>
          <p:nvPr>
            <p:ph type="sldNum" sz="quarter" idx="4"/>
          </p:nvPr>
        </p:nvSpPr>
        <p:spPr>
          <a:xfrm>
            <a:off x="11745913" y="6389688"/>
            <a:ext cx="446087" cy="365125"/>
          </a:xfrm>
        </p:spPr>
        <p:txBody>
          <a:bodyPr/>
          <a:lstStyle/>
          <a:p>
            <a:fld id="{BD8650C1-FE00-47B0-973D-77306D8B837F}" type="slidenum">
              <a:rPr lang="en-US" smtClean="0"/>
              <a:t>3</a:t>
            </a:fld>
            <a:endParaRPr lang="en-US"/>
          </a:p>
        </p:txBody>
      </p:sp>
      <p:sp>
        <p:nvSpPr>
          <p:cNvPr id="7" name="Espace réservé du texte 6">
            <a:extLst>
              <a:ext uri="{FF2B5EF4-FFF2-40B4-BE49-F238E27FC236}">
                <a16:creationId xmlns:a16="http://schemas.microsoft.com/office/drawing/2014/main" id="{DF788C36-C280-FAA7-028D-C23E17B1685F}"/>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544561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0CE5360-49F8-3A80-278D-830B65CF4147}"/>
              </a:ext>
            </a:extLst>
          </p:cNvPr>
          <p:cNvSpPr>
            <a:spLocks noGrp="1"/>
          </p:cNvSpPr>
          <p:nvPr>
            <p:ph type="title"/>
          </p:nvPr>
        </p:nvSpPr>
        <p:spPr>
          <a:xfrm>
            <a:off x="-767257" y="330475"/>
            <a:ext cx="4485303" cy="701123"/>
          </a:xfrm>
        </p:spPr>
        <p:txBody>
          <a:bodyPr/>
          <a:lstStyle/>
          <a:p>
            <a:r>
              <a:rPr lang="fr-FR" dirty="0"/>
              <a:t>QUI SOMMES-Nous ?</a:t>
            </a:r>
          </a:p>
        </p:txBody>
      </p:sp>
      <p:sp>
        <p:nvSpPr>
          <p:cNvPr id="4" name="Espace réservé du numéro de diapositive 3">
            <a:extLst>
              <a:ext uri="{FF2B5EF4-FFF2-40B4-BE49-F238E27FC236}">
                <a16:creationId xmlns:a16="http://schemas.microsoft.com/office/drawing/2014/main" id="{895A9D24-1E83-0439-2869-B59B39C5C7D5}"/>
              </a:ext>
            </a:extLst>
          </p:cNvPr>
          <p:cNvSpPr>
            <a:spLocks noGrp="1"/>
          </p:cNvSpPr>
          <p:nvPr>
            <p:ph type="sldNum" sz="quarter" idx="4"/>
          </p:nvPr>
        </p:nvSpPr>
        <p:spPr/>
        <p:txBody>
          <a:bodyPr/>
          <a:lstStyle/>
          <a:p>
            <a:fld id="{BD8650C1-FE00-47B0-973D-77306D8B837F}" type="slidenum">
              <a:rPr lang="en-US" smtClean="0"/>
              <a:pPr/>
              <a:t>4</a:t>
            </a:fld>
            <a:endParaRPr lang="en-US"/>
          </a:p>
        </p:txBody>
      </p:sp>
      <p:grpSp>
        <p:nvGrpSpPr>
          <p:cNvPr id="50" name="Groupe 49">
            <a:extLst>
              <a:ext uri="{FF2B5EF4-FFF2-40B4-BE49-F238E27FC236}">
                <a16:creationId xmlns:a16="http://schemas.microsoft.com/office/drawing/2014/main" id="{28C0BC4E-FC2A-BABD-1024-26A38A36A3E4}"/>
              </a:ext>
            </a:extLst>
          </p:cNvPr>
          <p:cNvGrpSpPr/>
          <p:nvPr/>
        </p:nvGrpSpPr>
        <p:grpSpPr>
          <a:xfrm>
            <a:off x="793395" y="1705518"/>
            <a:ext cx="4415934" cy="4374117"/>
            <a:chOff x="998538" y="1771370"/>
            <a:chExt cx="4415934" cy="4374117"/>
          </a:xfrm>
        </p:grpSpPr>
        <p:sp>
          <p:nvSpPr>
            <p:cNvPr id="5" name="ZoneTexte 4">
              <a:extLst>
                <a:ext uri="{FF2B5EF4-FFF2-40B4-BE49-F238E27FC236}">
                  <a16:creationId xmlns:a16="http://schemas.microsoft.com/office/drawing/2014/main" id="{E4A2C225-623B-683C-9AEE-7172578CCDEA}"/>
                </a:ext>
              </a:extLst>
            </p:cNvPr>
            <p:cNvSpPr txBox="1"/>
            <p:nvPr/>
          </p:nvSpPr>
          <p:spPr>
            <a:xfrm>
              <a:off x="1176090" y="3868515"/>
              <a:ext cx="1100382" cy="369332"/>
            </a:xfrm>
            <a:prstGeom prst="rect">
              <a:avLst/>
            </a:prstGeom>
            <a:noFill/>
          </p:spPr>
          <p:txBody>
            <a:bodyPr wrap="square" rtlCol="0" anchor="ctr" anchorCtr="0">
              <a:spAutoFit/>
            </a:bodyPr>
            <a:lstStyle/>
            <a:p>
              <a:pPr algn="ctr" defTabSz="685800">
                <a:defRPr/>
              </a:pPr>
              <a:r>
                <a:rPr lang="fr-FR" sz="900" b="1" kern="0" dirty="0">
                  <a:solidFill>
                    <a:srgbClr val="FFFFFF"/>
                  </a:solidFill>
                  <a:latin typeface="+mj-lt"/>
                </a:rPr>
                <a:t>Actionnaires Bancaires</a:t>
              </a:r>
            </a:p>
          </p:txBody>
        </p:sp>
        <p:sp>
          <p:nvSpPr>
            <p:cNvPr id="9" name="ZoneTexte 8">
              <a:extLst>
                <a:ext uri="{FF2B5EF4-FFF2-40B4-BE49-F238E27FC236}">
                  <a16:creationId xmlns:a16="http://schemas.microsoft.com/office/drawing/2014/main" id="{0A5D1C7B-2AE8-2BCA-B52E-FF3036DC989E}"/>
                </a:ext>
              </a:extLst>
            </p:cNvPr>
            <p:cNvSpPr txBox="1"/>
            <p:nvPr/>
          </p:nvSpPr>
          <p:spPr>
            <a:xfrm>
              <a:off x="4144075" y="3203919"/>
              <a:ext cx="565291" cy="261610"/>
            </a:xfrm>
            <a:prstGeom prst="rect">
              <a:avLst/>
            </a:prstGeom>
            <a:noFill/>
          </p:spPr>
          <p:txBody>
            <a:bodyPr wrap="square" rtlCol="0">
              <a:spAutoFit/>
            </a:bodyPr>
            <a:lstStyle/>
            <a:p>
              <a:pPr algn="ctr" defTabSz="685800">
                <a:defRPr/>
              </a:pPr>
              <a:r>
                <a:rPr lang="fr-FR" sz="1100" kern="0" dirty="0">
                  <a:solidFill>
                    <a:schemeClr val="tx2"/>
                  </a:solidFill>
                  <a:latin typeface="+mj-lt"/>
                </a:rPr>
                <a:t>49,3 %</a:t>
              </a:r>
            </a:p>
          </p:txBody>
        </p:sp>
        <p:sp>
          <p:nvSpPr>
            <p:cNvPr id="10" name="ZoneTexte 9">
              <a:extLst>
                <a:ext uri="{FF2B5EF4-FFF2-40B4-BE49-F238E27FC236}">
                  <a16:creationId xmlns:a16="http://schemas.microsoft.com/office/drawing/2014/main" id="{70E671C9-41C1-C78D-A1B0-41616FFACAC0}"/>
                </a:ext>
              </a:extLst>
            </p:cNvPr>
            <p:cNvSpPr txBox="1"/>
            <p:nvPr/>
          </p:nvSpPr>
          <p:spPr>
            <a:xfrm>
              <a:off x="2527915" y="3203919"/>
              <a:ext cx="565291" cy="261610"/>
            </a:xfrm>
            <a:prstGeom prst="rect">
              <a:avLst/>
            </a:prstGeom>
            <a:noFill/>
          </p:spPr>
          <p:txBody>
            <a:bodyPr wrap="square" rtlCol="0">
              <a:spAutoFit/>
            </a:bodyPr>
            <a:lstStyle/>
            <a:p>
              <a:pPr algn="ctr" defTabSz="685800">
                <a:defRPr/>
              </a:pPr>
              <a:r>
                <a:rPr lang="fr-FR" sz="1100" kern="0" dirty="0">
                  <a:solidFill>
                    <a:schemeClr val="tx2"/>
                  </a:solidFill>
                  <a:latin typeface="+mj-lt"/>
                </a:rPr>
                <a:t>49,3 %</a:t>
              </a:r>
            </a:p>
          </p:txBody>
        </p:sp>
        <p:grpSp>
          <p:nvGrpSpPr>
            <p:cNvPr id="11" name="Groupe 10">
              <a:extLst>
                <a:ext uri="{FF2B5EF4-FFF2-40B4-BE49-F238E27FC236}">
                  <a16:creationId xmlns:a16="http://schemas.microsoft.com/office/drawing/2014/main" id="{3E8E4CFB-3206-ABA8-7514-46113E2D345F}"/>
                </a:ext>
              </a:extLst>
            </p:cNvPr>
            <p:cNvGrpSpPr/>
            <p:nvPr/>
          </p:nvGrpSpPr>
          <p:grpSpPr>
            <a:xfrm>
              <a:off x="2880966" y="3309082"/>
              <a:ext cx="1488200" cy="1488198"/>
              <a:chOff x="5182894" y="1803239"/>
              <a:chExt cx="1488200" cy="1488198"/>
            </a:xfrm>
          </p:grpSpPr>
          <p:sp>
            <p:nvSpPr>
              <p:cNvPr id="12" name="Ellipse 11">
                <a:extLst>
                  <a:ext uri="{FF2B5EF4-FFF2-40B4-BE49-F238E27FC236}">
                    <a16:creationId xmlns:a16="http://schemas.microsoft.com/office/drawing/2014/main" id="{1F226FD2-4576-CE49-95C2-A576DC2B6D37}"/>
                  </a:ext>
                </a:extLst>
              </p:cNvPr>
              <p:cNvSpPr/>
              <p:nvPr/>
            </p:nvSpPr>
            <p:spPr>
              <a:xfrm>
                <a:off x="5182894" y="1803239"/>
                <a:ext cx="1488200" cy="1488198"/>
              </a:xfrm>
              <a:prstGeom prst="ellipse">
                <a:avLst/>
              </a:prstGeom>
              <a:solidFill>
                <a:srgbClr val="FFCD00"/>
              </a:solidFill>
              <a:ln w="25400" cap="flat" cmpd="sng" algn="ctr">
                <a:noFill/>
                <a:prstDash val="solid"/>
              </a:ln>
              <a:effectLst/>
            </p:spPr>
            <p:txBody>
              <a:bodyPr rtlCol="0" anchor="ctr"/>
              <a:lstStyle/>
              <a:p>
                <a:pPr algn="ctr" defTabSz="685800">
                  <a:defRPr/>
                </a:pPr>
                <a:endParaRPr lang="fr-FR" sz="1200" kern="0">
                  <a:solidFill>
                    <a:srgbClr val="000000"/>
                  </a:solidFill>
                  <a:latin typeface="+mj-lt"/>
                </a:endParaRPr>
              </a:p>
            </p:txBody>
          </p:sp>
          <p:pic>
            <p:nvPicPr>
              <p:cNvPr id="13" name="Image 12" descr="Une image contenant texte, arts de la table, vaisselle, assiette&#10;&#10;Description générée automatiquement">
                <a:extLst>
                  <a:ext uri="{FF2B5EF4-FFF2-40B4-BE49-F238E27FC236}">
                    <a16:creationId xmlns:a16="http://schemas.microsoft.com/office/drawing/2014/main" id="{245427A9-D298-E6FD-AA31-9280E6DB95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3314" y="2373731"/>
                <a:ext cx="1207360" cy="347214"/>
              </a:xfrm>
              <a:prstGeom prst="rect">
                <a:avLst/>
              </a:prstGeom>
            </p:spPr>
          </p:pic>
        </p:grpSp>
        <p:sp>
          <p:nvSpPr>
            <p:cNvPr id="17" name="ZoneTexte 16">
              <a:extLst>
                <a:ext uri="{FF2B5EF4-FFF2-40B4-BE49-F238E27FC236}">
                  <a16:creationId xmlns:a16="http://schemas.microsoft.com/office/drawing/2014/main" id="{7343942B-B9E8-CF20-DC7E-B849389D9C62}"/>
                </a:ext>
              </a:extLst>
            </p:cNvPr>
            <p:cNvSpPr txBox="1"/>
            <p:nvPr/>
          </p:nvSpPr>
          <p:spPr>
            <a:xfrm>
              <a:off x="3543189" y="4832780"/>
              <a:ext cx="535008" cy="261610"/>
            </a:xfrm>
            <a:prstGeom prst="rect">
              <a:avLst/>
            </a:prstGeom>
            <a:noFill/>
          </p:spPr>
          <p:txBody>
            <a:bodyPr wrap="square" rtlCol="0">
              <a:spAutoFit/>
            </a:bodyPr>
            <a:lstStyle/>
            <a:p>
              <a:pPr algn="ctr" defTabSz="685800">
                <a:defRPr/>
              </a:pPr>
              <a:r>
                <a:rPr lang="fr-FR" sz="1100" kern="0" dirty="0">
                  <a:solidFill>
                    <a:schemeClr val="accent5"/>
                  </a:solidFill>
                  <a:latin typeface="+mj-lt"/>
                </a:rPr>
                <a:t>100 %</a:t>
              </a:r>
            </a:p>
          </p:txBody>
        </p:sp>
        <p:sp>
          <p:nvSpPr>
            <p:cNvPr id="18" name="ZoneTexte 17">
              <a:extLst>
                <a:ext uri="{FF2B5EF4-FFF2-40B4-BE49-F238E27FC236}">
                  <a16:creationId xmlns:a16="http://schemas.microsoft.com/office/drawing/2014/main" id="{9E995F90-D966-F854-3B0B-47A0B79035C2}"/>
                </a:ext>
              </a:extLst>
            </p:cNvPr>
            <p:cNvSpPr txBox="1"/>
            <p:nvPr/>
          </p:nvSpPr>
          <p:spPr>
            <a:xfrm>
              <a:off x="4488659" y="4619486"/>
              <a:ext cx="535008" cy="261610"/>
            </a:xfrm>
            <a:prstGeom prst="rect">
              <a:avLst/>
            </a:prstGeom>
            <a:noFill/>
          </p:spPr>
          <p:txBody>
            <a:bodyPr wrap="square" rtlCol="0">
              <a:spAutoFit/>
            </a:bodyPr>
            <a:lstStyle/>
            <a:p>
              <a:pPr algn="ctr" defTabSz="685800">
                <a:defRPr/>
              </a:pPr>
              <a:r>
                <a:rPr lang="fr-FR" sz="1100" kern="0" dirty="0">
                  <a:solidFill>
                    <a:srgbClr val="C00000"/>
                  </a:solidFill>
                  <a:latin typeface="+mj-lt"/>
                </a:rPr>
                <a:t>100 %</a:t>
              </a:r>
            </a:p>
          </p:txBody>
        </p:sp>
        <p:sp>
          <p:nvSpPr>
            <p:cNvPr id="19" name="ZoneTexte 18">
              <a:extLst>
                <a:ext uri="{FF2B5EF4-FFF2-40B4-BE49-F238E27FC236}">
                  <a16:creationId xmlns:a16="http://schemas.microsoft.com/office/drawing/2014/main" id="{2807320D-B3A8-BBFF-9961-47CDFAF28CAF}"/>
                </a:ext>
              </a:extLst>
            </p:cNvPr>
            <p:cNvSpPr txBox="1"/>
            <p:nvPr/>
          </p:nvSpPr>
          <p:spPr>
            <a:xfrm>
              <a:off x="2288004" y="4630815"/>
              <a:ext cx="535008" cy="261610"/>
            </a:xfrm>
            <a:prstGeom prst="rect">
              <a:avLst/>
            </a:prstGeom>
            <a:noFill/>
          </p:spPr>
          <p:txBody>
            <a:bodyPr wrap="square" rtlCol="0">
              <a:spAutoFit/>
            </a:bodyPr>
            <a:lstStyle/>
            <a:p>
              <a:pPr algn="ctr" defTabSz="685800">
                <a:defRPr/>
              </a:pPr>
              <a:r>
                <a:rPr lang="fr-FR" sz="1100" kern="0" dirty="0">
                  <a:solidFill>
                    <a:schemeClr val="accent1"/>
                  </a:solidFill>
                  <a:latin typeface="+mj-lt"/>
                </a:rPr>
                <a:t>100%</a:t>
              </a:r>
            </a:p>
          </p:txBody>
        </p:sp>
        <p:sp>
          <p:nvSpPr>
            <p:cNvPr id="20" name="Ellipse 19">
              <a:extLst>
                <a:ext uri="{FF2B5EF4-FFF2-40B4-BE49-F238E27FC236}">
                  <a16:creationId xmlns:a16="http://schemas.microsoft.com/office/drawing/2014/main" id="{B38B6245-AEB6-3441-A531-9D8BC50FC23F}"/>
                </a:ext>
              </a:extLst>
            </p:cNvPr>
            <p:cNvSpPr/>
            <p:nvPr/>
          </p:nvSpPr>
          <p:spPr>
            <a:xfrm>
              <a:off x="2141990" y="1771370"/>
              <a:ext cx="1080000" cy="10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latin typeface="+mj-lt"/>
                  <a:cs typeface="Arial" panose="020B0604020202020204" pitchFamily="34" charset="0"/>
                </a:rPr>
                <a:t>ÉTAT (EPIC BPI-GROUP)</a:t>
              </a:r>
            </a:p>
          </p:txBody>
        </p:sp>
        <p:sp>
          <p:nvSpPr>
            <p:cNvPr id="22" name="Ellipse 21">
              <a:extLst>
                <a:ext uri="{FF2B5EF4-FFF2-40B4-BE49-F238E27FC236}">
                  <a16:creationId xmlns:a16="http://schemas.microsoft.com/office/drawing/2014/main" id="{48E96CC1-D2E4-7CE2-D505-06A366AE2408}"/>
                </a:ext>
              </a:extLst>
            </p:cNvPr>
            <p:cNvSpPr/>
            <p:nvPr/>
          </p:nvSpPr>
          <p:spPr>
            <a:xfrm>
              <a:off x="4028141" y="1771370"/>
              <a:ext cx="1080000" cy="10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mj-lt"/>
                  <a:cs typeface="Arial" panose="020B0604020202020204" pitchFamily="34" charset="0"/>
                </a:rPr>
                <a:t>CAISSE</a:t>
              </a:r>
            </a:p>
            <a:p>
              <a:pPr algn="ctr"/>
              <a:r>
                <a:rPr lang="fr-FR" sz="1100" b="1" dirty="0">
                  <a:solidFill>
                    <a:schemeClr val="bg1"/>
                  </a:solidFill>
                  <a:latin typeface="+mj-lt"/>
                  <a:cs typeface="Arial" panose="020B0604020202020204" pitchFamily="34" charset="0"/>
                </a:rPr>
                <a:t>DES </a:t>
              </a:r>
            </a:p>
            <a:p>
              <a:pPr algn="ctr"/>
              <a:r>
                <a:rPr lang="fr-FR" sz="1100" b="1" dirty="0">
                  <a:solidFill>
                    <a:schemeClr val="bg1"/>
                  </a:solidFill>
                  <a:latin typeface="+mj-lt"/>
                  <a:cs typeface="Arial" panose="020B0604020202020204" pitchFamily="34" charset="0"/>
                </a:rPr>
                <a:t>DÉPÔTS</a:t>
              </a:r>
            </a:p>
          </p:txBody>
        </p:sp>
        <p:sp>
          <p:nvSpPr>
            <p:cNvPr id="27" name="ZoneTexte 26">
              <a:extLst>
                <a:ext uri="{FF2B5EF4-FFF2-40B4-BE49-F238E27FC236}">
                  <a16:creationId xmlns:a16="http://schemas.microsoft.com/office/drawing/2014/main" id="{6187BDB1-6A3F-45A3-7092-498EF15DC1E9}"/>
                </a:ext>
              </a:extLst>
            </p:cNvPr>
            <p:cNvSpPr txBox="1"/>
            <p:nvPr/>
          </p:nvSpPr>
          <p:spPr>
            <a:xfrm>
              <a:off x="2273255" y="3802907"/>
              <a:ext cx="647253" cy="261610"/>
            </a:xfrm>
            <a:prstGeom prst="rect">
              <a:avLst/>
            </a:prstGeom>
            <a:noFill/>
          </p:spPr>
          <p:txBody>
            <a:bodyPr wrap="square" rtlCol="0">
              <a:spAutoFit/>
            </a:bodyPr>
            <a:lstStyle/>
            <a:p>
              <a:pPr defTabSz="685800">
                <a:defRPr/>
              </a:pPr>
              <a:r>
                <a:rPr lang="fr-FR" sz="1100" kern="0" dirty="0">
                  <a:latin typeface="+mj-lt"/>
                </a:rPr>
                <a:t>1,4 %</a:t>
              </a:r>
            </a:p>
          </p:txBody>
        </p:sp>
        <p:sp>
          <p:nvSpPr>
            <p:cNvPr id="28" name="Ellipse 27">
              <a:extLst>
                <a:ext uri="{FF2B5EF4-FFF2-40B4-BE49-F238E27FC236}">
                  <a16:creationId xmlns:a16="http://schemas.microsoft.com/office/drawing/2014/main" id="{8AEC7661-A21D-9AA5-4037-18886F0C12A1}"/>
                </a:ext>
              </a:extLst>
            </p:cNvPr>
            <p:cNvSpPr/>
            <p:nvPr/>
          </p:nvSpPr>
          <p:spPr>
            <a:xfrm>
              <a:off x="998538" y="3554035"/>
              <a:ext cx="1008000" cy="1008000"/>
            </a:xfrm>
            <a:prstGeom prst="ellipse">
              <a:avLst/>
            </a:prstGeom>
            <a:solidFill>
              <a:schemeClr val="tx1"/>
            </a:solidFill>
            <a:ln w="25400" cap="flat" cmpd="sng" algn="ctr">
              <a:solidFill>
                <a:schemeClr val="tx1"/>
              </a:solidFill>
              <a:prstDash val="solid"/>
            </a:ln>
            <a:effectLst/>
          </p:spPr>
          <p:txBody>
            <a:bodyPr rtlCol="0" anchor="ctr"/>
            <a:lstStyle/>
            <a:p>
              <a:pPr algn="ctr" defTabSz="685800">
                <a:defRPr/>
              </a:pPr>
              <a:r>
                <a:rPr lang="fr-FR" sz="1000" kern="0" dirty="0">
                  <a:solidFill>
                    <a:schemeClr val="bg1"/>
                  </a:solidFill>
                  <a:latin typeface="+mj-lt"/>
                </a:rPr>
                <a:t>Autres détenteurs</a:t>
              </a:r>
            </a:p>
          </p:txBody>
        </p:sp>
        <p:cxnSp>
          <p:nvCxnSpPr>
            <p:cNvPr id="30" name="Connecteur : en angle 29">
              <a:extLst>
                <a:ext uri="{FF2B5EF4-FFF2-40B4-BE49-F238E27FC236}">
                  <a16:creationId xmlns:a16="http://schemas.microsoft.com/office/drawing/2014/main" id="{F6E75B31-0C58-FC2D-5EB2-1244695F58FA}"/>
                </a:ext>
              </a:extLst>
            </p:cNvPr>
            <p:cNvCxnSpPr>
              <a:cxnSpLocks/>
              <a:stCxn id="12" idx="3"/>
              <a:endCxn id="43" idx="0"/>
            </p:cNvCxnSpPr>
            <p:nvPr/>
          </p:nvCxnSpPr>
          <p:spPr>
            <a:xfrm rot="5400000">
              <a:off x="2420411" y="4552589"/>
              <a:ext cx="651749" cy="7052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eur : en angle 30">
              <a:extLst>
                <a:ext uri="{FF2B5EF4-FFF2-40B4-BE49-F238E27FC236}">
                  <a16:creationId xmlns:a16="http://schemas.microsoft.com/office/drawing/2014/main" id="{EE7731B8-511B-7071-1CC2-56ADFA6BA748}"/>
                </a:ext>
              </a:extLst>
            </p:cNvPr>
            <p:cNvCxnSpPr>
              <a:cxnSpLocks/>
              <a:stCxn id="12" idx="5"/>
              <a:endCxn id="45" idx="0"/>
            </p:cNvCxnSpPr>
            <p:nvPr/>
          </p:nvCxnSpPr>
          <p:spPr>
            <a:xfrm rot="16200000" flipH="1">
              <a:off x="4179754" y="4550807"/>
              <a:ext cx="648188" cy="705249"/>
            </a:xfrm>
            <a:prstGeom prst="bentConnector3">
              <a:avLst>
                <a:gd name="adj1" fmla="val 50000"/>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CBA39A29-2FA2-C648-4EC9-9E30D0273FB8}"/>
                </a:ext>
              </a:extLst>
            </p:cNvPr>
            <p:cNvCxnSpPr>
              <a:cxnSpLocks/>
              <a:stCxn id="12" idx="4"/>
              <a:endCxn id="44" idx="0"/>
            </p:cNvCxnSpPr>
            <p:nvPr/>
          </p:nvCxnSpPr>
          <p:spPr>
            <a:xfrm flipH="1">
              <a:off x="3622780" y="4797280"/>
              <a:ext cx="2286" cy="430246"/>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0CB46F9D-D622-209B-0798-DE3D7524F317}"/>
                </a:ext>
              </a:extLst>
            </p:cNvPr>
            <p:cNvCxnSpPr>
              <a:cxnSpLocks/>
              <a:endCxn id="12" idx="2"/>
            </p:cNvCxnSpPr>
            <p:nvPr/>
          </p:nvCxnSpPr>
          <p:spPr>
            <a:xfrm>
              <a:off x="2006538" y="4053181"/>
              <a:ext cx="87442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 en angle 33">
              <a:extLst>
                <a:ext uri="{FF2B5EF4-FFF2-40B4-BE49-F238E27FC236}">
                  <a16:creationId xmlns:a16="http://schemas.microsoft.com/office/drawing/2014/main" id="{52ACA3BC-333E-8A52-D27E-17B7AA131E46}"/>
                </a:ext>
              </a:extLst>
            </p:cNvPr>
            <p:cNvCxnSpPr>
              <a:stCxn id="20" idx="4"/>
              <a:endCxn id="12" idx="1"/>
            </p:cNvCxnSpPr>
            <p:nvPr/>
          </p:nvCxnSpPr>
          <p:spPr>
            <a:xfrm rot="16200000" flipH="1">
              <a:off x="2552622" y="2980738"/>
              <a:ext cx="675654" cy="416918"/>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eur : en angle 34">
              <a:extLst>
                <a:ext uri="{FF2B5EF4-FFF2-40B4-BE49-F238E27FC236}">
                  <a16:creationId xmlns:a16="http://schemas.microsoft.com/office/drawing/2014/main" id="{1284D1C6-6F26-C50E-8CEF-7C905C048638}"/>
                </a:ext>
              </a:extLst>
            </p:cNvPr>
            <p:cNvCxnSpPr>
              <a:cxnSpLocks/>
              <a:stCxn id="22" idx="4"/>
              <a:endCxn id="12" idx="7"/>
            </p:cNvCxnSpPr>
            <p:nvPr/>
          </p:nvCxnSpPr>
          <p:spPr>
            <a:xfrm rot="5400000">
              <a:off x="4021856" y="2980739"/>
              <a:ext cx="675654" cy="416917"/>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 coins arrondis 42">
              <a:extLst>
                <a:ext uri="{FF2B5EF4-FFF2-40B4-BE49-F238E27FC236}">
                  <a16:creationId xmlns:a16="http://schemas.microsoft.com/office/drawing/2014/main" id="{73170A37-28C2-9C74-A73C-21018E68B80C}"/>
                </a:ext>
              </a:extLst>
            </p:cNvPr>
            <p:cNvSpPr/>
            <p:nvPr/>
          </p:nvSpPr>
          <p:spPr>
            <a:xfrm>
              <a:off x="1835661" y="5231087"/>
              <a:ext cx="1115999" cy="914400"/>
            </a:xfrm>
            <a:prstGeom prst="roundRect">
              <a:avLst/>
            </a:prstGeom>
            <a:solidFill>
              <a:srgbClr val="FFA000"/>
            </a:solidFill>
            <a:ln w="25400" cap="flat" cmpd="sng" algn="ctr">
              <a:solidFill>
                <a:srgbClr val="FFA000"/>
              </a:solidFill>
              <a:prstDash val="solid"/>
            </a:ln>
            <a:effectLst/>
          </p:spPr>
          <p:txBody>
            <a:bodyPr rtlCol="0" anchor="ctr"/>
            <a:lstStyle/>
            <a:p>
              <a:pPr algn="ctr" defTabSz="685800">
                <a:defRPr/>
              </a:pPr>
              <a:r>
                <a:rPr lang="fr-FR" sz="1200" b="1" kern="0" dirty="0">
                  <a:solidFill>
                    <a:srgbClr val="FFFFFF"/>
                  </a:solidFill>
                  <a:latin typeface="+mj-lt"/>
                </a:rPr>
                <a:t>BPIFRANCE</a:t>
              </a:r>
            </a:p>
            <a:p>
              <a:pPr algn="ctr" defTabSz="685800">
                <a:defRPr/>
              </a:pPr>
              <a:r>
                <a:rPr lang="fr-FR" sz="1200" b="1" kern="0" dirty="0">
                  <a:solidFill>
                    <a:srgbClr val="FFFFFF"/>
                  </a:solidFill>
                  <a:latin typeface="+mj-lt"/>
                </a:rPr>
                <a:t>FINANCEMENT</a:t>
              </a:r>
            </a:p>
          </p:txBody>
        </p:sp>
        <p:sp>
          <p:nvSpPr>
            <p:cNvPr id="44" name="Rectangle : coins arrondis 43">
              <a:extLst>
                <a:ext uri="{FF2B5EF4-FFF2-40B4-BE49-F238E27FC236}">
                  <a16:creationId xmlns:a16="http://schemas.microsoft.com/office/drawing/2014/main" id="{6C5C5EF5-71BB-4654-C1CD-8FD604752EB9}"/>
                </a:ext>
              </a:extLst>
            </p:cNvPr>
            <p:cNvSpPr/>
            <p:nvPr/>
          </p:nvSpPr>
          <p:spPr>
            <a:xfrm>
              <a:off x="3007076" y="5227526"/>
              <a:ext cx="1231407" cy="914400"/>
            </a:xfrm>
            <a:prstGeom prst="roundRect">
              <a:avLst/>
            </a:prstGeom>
            <a:solidFill>
              <a:schemeClr val="accent5"/>
            </a:solidFill>
            <a:ln w="25400" cap="flat" cmpd="sng" algn="ctr">
              <a:solidFill>
                <a:schemeClr val="accent5"/>
              </a:solidFill>
              <a:prstDash val="solid"/>
            </a:ln>
            <a:effectLst/>
          </p:spPr>
          <p:txBody>
            <a:bodyPr rtlCol="0" anchor="ctr"/>
            <a:lstStyle/>
            <a:p>
              <a:pPr algn="ctr" defTabSz="685800"/>
              <a:r>
                <a:rPr lang="fr-FR" sz="1200" b="1" kern="0" dirty="0">
                  <a:solidFill>
                    <a:srgbClr val="FFFFFF"/>
                  </a:solidFill>
                  <a:latin typeface="+mj-lt"/>
                </a:rPr>
                <a:t>BPIFRANCE</a:t>
              </a:r>
            </a:p>
            <a:p>
              <a:pPr algn="ctr" defTabSz="685800"/>
              <a:r>
                <a:rPr lang="fr-FR" sz="1200" b="1" kern="0" dirty="0">
                  <a:solidFill>
                    <a:schemeClr val="bg1"/>
                  </a:solidFill>
                  <a:latin typeface="+mj-lt"/>
                </a:rPr>
                <a:t>INVESTISSEMENT</a:t>
              </a:r>
            </a:p>
          </p:txBody>
        </p:sp>
        <p:sp>
          <p:nvSpPr>
            <p:cNvPr id="45" name="Rectangle : coins arrondis 44">
              <a:extLst>
                <a:ext uri="{FF2B5EF4-FFF2-40B4-BE49-F238E27FC236}">
                  <a16:creationId xmlns:a16="http://schemas.microsoft.com/office/drawing/2014/main" id="{1E2D4765-6A42-9FC5-9AB3-29E1B10CB639}"/>
                </a:ext>
              </a:extLst>
            </p:cNvPr>
            <p:cNvSpPr/>
            <p:nvPr/>
          </p:nvSpPr>
          <p:spPr>
            <a:xfrm>
              <a:off x="4298473" y="5227526"/>
              <a:ext cx="1115999" cy="914400"/>
            </a:xfrm>
            <a:prstGeom prst="roundRect">
              <a:avLst/>
            </a:prstGeom>
            <a:solidFill>
              <a:srgbClr val="C00000"/>
            </a:solidFill>
            <a:ln w="25400" cap="flat" cmpd="sng" algn="ctr">
              <a:solidFill>
                <a:srgbClr val="C00000"/>
              </a:solidFill>
              <a:prstDash val="solid"/>
            </a:ln>
            <a:effectLst/>
          </p:spPr>
          <p:txBody>
            <a:bodyPr rtlCol="0" anchor="ctr"/>
            <a:lstStyle/>
            <a:p>
              <a:pPr algn="ctr" defTabSz="685800">
                <a:defRPr/>
              </a:pPr>
              <a:r>
                <a:rPr lang="fr-FR" sz="1200" b="1" kern="0" dirty="0">
                  <a:solidFill>
                    <a:srgbClr val="FFFFFF"/>
                  </a:solidFill>
                  <a:latin typeface="+mj-lt"/>
                </a:rPr>
                <a:t>BPIFRANCE</a:t>
              </a:r>
            </a:p>
            <a:p>
              <a:pPr algn="ctr" defTabSz="685800">
                <a:defRPr/>
              </a:pPr>
              <a:r>
                <a:rPr lang="fr-FR" sz="1200" b="1" kern="0" dirty="0">
                  <a:solidFill>
                    <a:srgbClr val="FFFFFF"/>
                  </a:solidFill>
                  <a:latin typeface="+mj-lt"/>
                </a:rPr>
                <a:t>ASSURANCE</a:t>
              </a:r>
            </a:p>
            <a:p>
              <a:pPr algn="ctr" defTabSz="685800">
                <a:defRPr/>
              </a:pPr>
              <a:r>
                <a:rPr lang="fr-FR" sz="1200" b="1" kern="0" dirty="0">
                  <a:solidFill>
                    <a:srgbClr val="FFFFFF"/>
                  </a:solidFill>
                  <a:latin typeface="+mj-lt"/>
                </a:rPr>
                <a:t>EXPORT</a:t>
              </a:r>
            </a:p>
          </p:txBody>
        </p:sp>
      </p:grpSp>
      <p:pic>
        <p:nvPicPr>
          <p:cNvPr id="51" name="Image 50">
            <a:extLst>
              <a:ext uri="{FF2B5EF4-FFF2-40B4-BE49-F238E27FC236}">
                <a16:creationId xmlns:a16="http://schemas.microsoft.com/office/drawing/2014/main" id="{BFBE7106-485D-6986-60F6-70F514AE4AD0}"/>
              </a:ext>
            </a:extLst>
          </p:cNvPr>
          <p:cNvPicPr>
            <a:picLocks noChangeAspect="1"/>
          </p:cNvPicPr>
          <p:nvPr/>
        </p:nvPicPr>
        <p:blipFill>
          <a:blip r:embed="rId3"/>
          <a:stretch>
            <a:fillRect/>
          </a:stretch>
        </p:blipFill>
        <p:spPr>
          <a:xfrm>
            <a:off x="6980869" y="621048"/>
            <a:ext cx="4744112" cy="5458587"/>
          </a:xfrm>
          <a:prstGeom prst="rect">
            <a:avLst/>
          </a:prstGeom>
        </p:spPr>
      </p:pic>
    </p:spTree>
    <p:extLst>
      <p:ext uri="{BB962C8B-B14F-4D97-AF65-F5344CB8AC3E}">
        <p14:creationId xmlns:p14="http://schemas.microsoft.com/office/powerpoint/2010/main" val="1282102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B9C5B79-AD6A-D9C6-CABC-BCCD9FFF597C}"/>
              </a:ext>
            </a:extLst>
          </p:cNvPr>
          <p:cNvSpPr>
            <a:spLocks noGrp="1"/>
          </p:cNvSpPr>
          <p:nvPr>
            <p:ph type="title"/>
          </p:nvPr>
        </p:nvSpPr>
        <p:spPr>
          <a:xfrm>
            <a:off x="-767257" y="330475"/>
            <a:ext cx="6985438" cy="701123"/>
          </a:xfrm>
        </p:spPr>
        <p:txBody>
          <a:bodyPr/>
          <a:lstStyle/>
          <a:p>
            <a:r>
              <a:rPr lang="fr-FR" dirty="0"/>
              <a:t>Bpifrance au cœur  </a:t>
            </a:r>
            <a:r>
              <a:rPr lang="fr-FR" dirty="0">
                <a:solidFill>
                  <a:schemeClr val="accent1"/>
                </a:solidFill>
              </a:rPr>
              <a:t>des régions</a:t>
            </a:r>
            <a:endParaRPr lang="fr-FR" dirty="0"/>
          </a:p>
        </p:txBody>
      </p:sp>
      <p:sp>
        <p:nvSpPr>
          <p:cNvPr id="4" name="Espace réservé du numéro de diapositive 3">
            <a:extLst>
              <a:ext uri="{FF2B5EF4-FFF2-40B4-BE49-F238E27FC236}">
                <a16:creationId xmlns:a16="http://schemas.microsoft.com/office/drawing/2014/main" id="{2D1D1B82-1474-8232-9A53-6994A3EFD211}"/>
              </a:ext>
            </a:extLst>
          </p:cNvPr>
          <p:cNvSpPr>
            <a:spLocks noGrp="1"/>
          </p:cNvSpPr>
          <p:nvPr>
            <p:ph type="sldNum" sz="quarter" idx="4"/>
          </p:nvPr>
        </p:nvSpPr>
        <p:spPr/>
        <p:txBody>
          <a:bodyPr/>
          <a:lstStyle/>
          <a:p>
            <a:fld id="{BD8650C1-FE00-47B0-973D-77306D8B837F}" type="slidenum">
              <a:rPr lang="en-US" smtClean="0"/>
              <a:pPr/>
              <a:t>5</a:t>
            </a:fld>
            <a:endParaRPr lang="en-US"/>
          </a:p>
        </p:txBody>
      </p:sp>
      <p:grpSp>
        <p:nvGrpSpPr>
          <p:cNvPr id="5" name="Groupe 4">
            <a:extLst>
              <a:ext uri="{FF2B5EF4-FFF2-40B4-BE49-F238E27FC236}">
                <a16:creationId xmlns:a16="http://schemas.microsoft.com/office/drawing/2014/main" id="{4463DF27-5733-023B-C75A-E21B109B4658}"/>
              </a:ext>
            </a:extLst>
          </p:cNvPr>
          <p:cNvGrpSpPr/>
          <p:nvPr/>
        </p:nvGrpSpPr>
        <p:grpSpPr>
          <a:xfrm>
            <a:off x="1294225" y="1718518"/>
            <a:ext cx="4320480" cy="4338134"/>
            <a:chOff x="1582419" y="1778392"/>
            <a:chExt cx="4320480" cy="4338134"/>
          </a:xfrm>
        </p:grpSpPr>
        <p:grpSp>
          <p:nvGrpSpPr>
            <p:cNvPr id="6" name="Groupe 5">
              <a:extLst>
                <a:ext uri="{FF2B5EF4-FFF2-40B4-BE49-F238E27FC236}">
                  <a16:creationId xmlns:a16="http://schemas.microsoft.com/office/drawing/2014/main" id="{BA09F63C-B43F-D391-6C4A-094E9DE14336}"/>
                </a:ext>
              </a:extLst>
            </p:cNvPr>
            <p:cNvGrpSpPr/>
            <p:nvPr/>
          </p:nvGrpSpPr>
          <p:grpSpPr>
            <a:xfrm>
              <a:off x="1582419" y="1778392"/>
              <a:ext cx="4320480" cy="1726913"/>
              <a:chOff x="1775520" y="1778392"/>
              <a:chExt cx="4320480" cy="1726913"/>
            </a:xfrm>
          </p:grpSpPr>
          <p:sp>
            <p:nvSpPr>
              <p:cNvPr id="13" name="ZoneTexte 12">
                <a:extLst>
                  <a:ext uri="{FF2B5EF4-FFF2-40B4-BE49-F238E27FC236}">
                    <a16:creationId xmlns:a16="http://schemas.microsoft.com/office/drawing/2014/main" id="{3E6F743B-3C96-A680-3C53-5AA659CB1981}"/>
                  </a:ext>
                </a:extLst>
              </p:cNvPr>
              <p:cNvSpPr txBox="1"/>
              <p:nvPr/>
            </p:nvSpPr>
            <p:spPr>
              <a:xfrm>
                <a:off x="1775520" y="1778392"/>
                <a:ext cx="1136698" cy="923330"/>
              </a:xfrm>
              <a:prstGeom prst="rect">
                <a:avLst/>
              </a:prstGeom>
              <a:noFill/>
            </p:spPr>
            <p:txBody>
              <a:bodyPr wrap="square" rtlCol="0">
                <a:spAutoFit/>
              </a:bodyPr>
              <a:lstStyle/>
              <a:p>
                <a:pPr>
                  <a:defRPr/>
                </a:pPr>
                <a:r>
                  <a:rPr lang="fr-FR" sz="5400" dirty="0">
                    <a:solidFill>
                      <a:srgbClr val="FFCD00"/>
                    </a:solidFill>
                    <a:latin typeface="Impact"/>
                  </a:rPr>
                  <a:t>52</a:t>
                </a:r>
                <a:endParaRPr lang="fr-FR" dirty="0">
                  <a:solidFill>
                    <a:srgbClr val="786E64"/>
                  </a:solidFill>
                  <a:latin typeface="Impact"/>
                </a:endParaRPr>
              </a:p>
            </p:txBody>
          </p:sp>
          <p:sp>
            <p:nvSpPr>
              <p:cNvPr id="14" name="ZoneTexte 13">
                <a:extLst>
                  <a:ext uri="{FF2B5EF4-FFF2-40B4-BE49-F238E27FC236}">
                    <a16:creationId xmlns:a16="http://schemas.microsoft.com/office/drawing/2014/main" id="{637A5F0F-6B76-66AB-DE43-EA1C996F9200}"/>
                  </a:ext>
                </a:extLst>
              </p:cNvPr>
              <p:cNvSpPr txBox="1"/>
              <p:nvPr/>
            </p:nvSpPr>
            <p:spPr>
              <a:xfrm>
                <a:off x="2737340" y="1874089"/>
                <a:ext cx="3358660" cy="1631216"/>
              </a:xfrm>
              <a:prstGeom prst="rect">
                <a:avLst/>
              </a:prstGeom>
              <a:noFill/>
            </p:spPr>
            <p:txBody>
              <a:bodyPr wrap="square" rtlCol="0">
                <a:spAutoFit/>
              </a:bodyPr>
              <a:lstStyle/>
              <a:p>
                <a:pPr>
                  <a:defRPr/>
                </a:pPr>
                <a:r>
                  <a:rPr lang="fr-FR" sz="2000" dirty="0">
                    <a:solidFill>
                      <a:srgbClr val="786E64"/>
                    </a:solidFill>
                    <a:latin typeface="Impact"/>
                  </a:rPr>
                  <a:t>implantations régionales réparties en 6 Réseaux</a:t>
                </a:r>
              </a:p>
              <a:p>
                <a:pPr>
                  <a:defRPr/>
                </a:pPr>
                <a:r>
                  <a:rPr lang="fr-FR" sz="2000" dirty="0">
                    <a:solidFill>
                      <a:srgbClr val="786E64"/>
                    </a:solidFill>
                    <a:latin typeface="Impact"/>
                  </a:rPr>
                  <a:t>(IDF /DOM, Nord Ouest, Ouest, Est, Auvergne-Rhône Alpes, Sud)</a:t>
                </a:r>
              </a:p>
            </p:txBody>
          </p:sp>
        </p:grpSp>
        <p:grpSp>
          <p:nvGrpSpPr>
            <p:cNvPr id="7" name="Groupe 6">
              <a:extLst>
                <a:ext uri="{FF2B5EF4-FFF2-40B4-BE49-F238E27FC236}">
                  <a16:creationId xmlns:a16="http://schemas.microsoft.com/office/drawing/2014/main" id="{E517F65A-01D0-0D1A-9C09-A5364967B580}"/>
                </a:ext>
              </a:extLst>
            </p:cNvPr>
            <p:cNvGrpSpPr/>
            <p:nvPr/>
          </p:nvGrpSpPr>
          <p:grpSpPr>
            <a:xfrm>
              <a:off x="1582419" y="3887586"/>
              <a:ext cx="3844890" cy="923330"/>
              <a:chOff x="766710" y="5698497"/>
              <a:chExt cx="3844890" cy="923330"/>
            </a:xfrm>
          </p:grpSpPr>
          <p:sp>
            <p:nvSpPr>
              <p:cNvPr id="11" name="ZoneTexte 10">
                <a:extLst>
                  <a:ext uri="{FF2B5EF4-FFF2-40B4-BE49-F238E27FC236}">
                    <a16:creationId xmlns:a16="http://schemas.microsoft.com/office/drawing/2014/main" id="{868A7959-FA18-CAB9-CDAB-04D6627089BD}"/>
                  </a:ext>
                </a:extLst>
              </p:cNvPr>
              <p:cNvSpPr txBox="1"/>
              <p:nvPr/>
            </p:nvSpPr>
            <p:spPr>
              <a:xfrm>
                <a:off x="766710" y="5698497"/>
                <a:ext cx="1573042" cy="923330"/>
              </a:xfrm>
              <a:prstGeom prst="rect">
                <a:avLst/>
              </a:prstGeom>
              <a:noFill/>
            </p:spPr>
            <p:txBody>
              <a:bodyPr wrap="square" rtlCol="0">
                <a:spAutoFit/>
              </a:bodyPr>
              <a:lstStyle/>
              <a:p>
                <a:pPr>
                  <a:defRPr/>
                </a:pPr>
                <a:r>
                  <a:rPr lang="fr-FR" sz="5400" dirty="0">
                    <a:solidFill>
                      <a:srgbClr val="FFCD00"/>
                    </a:solidFill>
                    <a:latin typeface="Impact"/>
                  </a:rPr>
                  <a:t>90%</a:t>
                </a:r>
                <a:endParaRPr lang="fr-FR" dirty="0">
                  <a:solidFill>
                    <a:srgbClr val="786E64"/>
                  </a:solidFill>
                  <a:latin typeface="Impact"/>
                </a:endParaRPr>
              </a:p>
            </p:txBody>
          </p:sp>
          <p:sp>
            <p:nvSpPr>
              <p:cNvPr id="12" name="ZoneTexte 11">
                <a:extLst>
                  <a:ext uri="{FF2B5EF4-FFF2-40B4-BE49-F238E27FC236}">
                    <a16:creationId xmlns:a16="http://schemas.microsoft.com/office/drawing/2014/main" id="{AF70ED77-339C-5939-9F08-C0CA24058611}"/>
                  </a:ext>
                </a:extLst>
              </p:cNvPr>
              <p:cNvSpPr txBox="1"/>
              <p:nvPr/>
            </p:nvSpPr>
            <p:spPr>
              <a:xfrm>
                <a:off x="2152194" y="5836996"/>
                <a:ext cx="2459406" cy="707886"/>
              </a:xfrm>
              <a:prstGeom prst="rect">
                <a:avLst/>
              </a:prstGeom>
              <a:noFill/>
            </p:spPr>
            <p:txBody>
              <a:bodyPr wrap="square" rtlCol="0">
                <a:spAutoFit/>
              </a:bodyPr>
              <a:lstStyle/>
              <a:p>
                <a:pPr>
                  <a:defRPr/>
                </a:pPr>
                <a:r>
                  <a:rPr lang="fr-FR" sz="2000" dirty="0">
                    <a:solidFill>
                      <a:srgbClr val="786E64"/>
                    </a:solidFill>
                    <a:latin typeface="Impact"/>
                  </a:rPr>
                  <a:t>des décisions prises dans les régions</a:t>
                </a:r>
              </a:p>
            </p:txBody>
          </p:sp>
        </p:grpSp>
        <p:grpSp>
          <p:nvGrpSpPr>
            <p:cNvPr id="8" name="Groupe 7">
              <a:extLst>
                <a:ext uri="{FF2B5EF4-FFF2-40B4-BE49-F238E27FC236}">
                  <a16:creationId xmlns:a16="http://schemas.microsoft.com/office/drawing/2014/main" id="{FEEF621E-6A3F-61BF-7730-0438B44C1E95}"/>
                </a:ext>
              </a:extLst>
            </p:cNvPr>
            <p:cNvGrpSpPr/>
            <p:nvPr/>
          </p:nvGrpSpPr>
          <p:grpSpPr>
            <a:xfrm>
              <a:off x="1582419" y="5193196"/>
              <a:ext cx="3844890" cy="923330"/>
              <a:chOff x="766710" y="5698497"/>
              <a:chExt cx="3844890" cy="923330"/>
            </a:xfrm>
          </p:grpSpPr>
          <p:sp>
            <p:nvSpPr>
              <p:cNvPr id="9" name="ZoneTexte 8">
                <a:extLst>
                  <a:ext uri="{FF2B5EF4-FFF2-40B4-BE49-F238E27FC236}">
                    <a16:creationId xmlns:a16="http://schemas.microsoft.com/office/drawing/2014/main" id="{FB52ADF1-4304-7740-E29A-B008A28FC775}"/>
                  </a:ext>
                </a:extLst>
              </p:cNvPr>
              <p:cNvSpPr txBox="1"/>
              <p:nvPr/>
            </p:nvSpPr>
            <p:spPr>
              <a:xfrm>
                <a:off x="766710" y="5698497"/>
                <a:ext cx="1573042" cy="923330"/>
              </a:xfrm>
              <a:prstGeom prst="rect">
                <a:avLst/>
              </a:prstGeom>
              <a:noFill/>
            </p:spPr>
            <p:txBody>
              <a:bodyPr wrap="square" rtlCol="0">
                <a:spAutoFit/>
              </a:bodyPr>
              <a:lstStyle/>
              <a:p>
                <a:pPr>
                  <a:defRPr/>
                </a:pPr>
                <a:r>
                  <a:rPr lang="fr-FR" sz="5400" dirty="0">
                    <a:solidFill>
                      <a:srgbClr val="FFCD00"/>
                    </a:solidFill>
                    <a:latin typeface="Impact"/>
                  </a:rPr>
                  <a:t>1</a:t>
                </a:r>
                <a:endParaRPr lang="fr-FR" dirty="0">
                  <a:solidFill>
                    <a:srgbClr val="786E64"/>
                  </a:solidFill>
                  <a:latin typeface="Impact"/>
                </a:endParaRPr>
              </a:p>
            </p:txBody>
          </p:sp>
          <p:sp>
            <p:nvSpPr>
              <p:cNvPr id="10" name="ZoneTexte 9">
                <a:extLst>
                  <a:ext uri="{FF2B5EF4-FFF2-40B4-BE49-F238E27FC236}">
                    <a16:creationId xmlns:a16="http://schemas.microsoft.com/office/drawing/2014/main" id="{A8CFB067-5937-1D73-425D-23D74F55E273}"/>
                  </a:ext>
                </a:extLst>
              </p:cNvPr>
              <p:cNvSpPr txBox="1"/>
              <p:nvPr/>
            </p:nvSpPr>
            <p:spPr>
              <a:xfrm>
                <a:off x="1145206" y="5836996"/>
                <a:ext cx="3466394" cy="707886"/>
              </a:xfrm>
              <a:prstGeom prst="rect">
                <a:avLst/>
              </a:prstGeom>
              <a:noFill/>
            </p:spPr>
            <p:txBody>
              <a:bodyPr wrap="square" rtlCol="0">
                <a:spAutoFit/>
              </a:bodyPr>
              <a:lstStyle/>
              <a:p>
                <a:pPr>
                  <a:defRPr/>
                </a:pPr>
                <a:r>
                  <a:rPr lang="fr-FR" sz="2000" dirty="0">
                    <a:solidFill>
                      <a:srgbClr val="786E64"/>
                    </a:solidFill>
                    <a:latin typeface="Impact"/>
                  </a:rPr>
                  <a:t>Interlocuteur unique                              à la rencontre des entreprises</a:t>
                </a:r>
              </a:p>
            </p:txBody>
          </p:sp>
        </p:grpSp>
      </p:grpSp>
      <p:pic>
        <p:nvPicPr>
          <p:cNvPr id="15" name="Image 14" descr="Une image contenant carte, jaune, texte">
            <a:extLst>
              <a:ext uri="{FF2B5EF4-FFF2-40B4-BE49-F238E27FC236}">
                <a16:creationId xmlns:a16="http://schemas.microsoft.com/office/drawing/2014/main" id="{F7D67775-AD2E-C51D-3E45-029FE63E8C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9380" y="1031598"/>
            <a:ext cx="5728957" cy="4610250"/>
          </a:xfrm>
          <a:prstGeom prst="rect">
            <a:avLst/>
          </a:prstGeom>
        </p:spPr>
      </p:pic>
      <p:sp>
        <p:nvSpPr>
          <p:cNvPr id="16" name="Ellipse 15">
            <a:extLst>
              <a:ext uri="{FF2B5EF4-FFF2-40B4-BE49-F238E27FC236}">
                <a16:creationId xmlns:a16="http://schemas.microsoft.com/office/drawing/2014/main" id="{A2E9EEF6-B33F-3143-1633-4F95052A0261}"/>
              </a:ext>
            </a:extLst>
          </p:cNvPr>
          <p:cNvSpPr/>
          <p:nvPr/>
        </p:nvSpPr>
        <p:spPr>
          <a:xfrm>
            <a:off x="9314916" y="2033901"/>
            <a:ext cx="111096" cy="9400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20867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88F1D30-A1D5-C75D-B81B-81D0B613B9C1}"/>
              </a:ext>
            </a:extLst>
          </p:cNvPr>
          <p:cNvSpPr>
            <a:spLocks noGrp="1"/>
          </p:cNvSpPr>
          <p:nvPr>
            <p:ph type="title"/>
          </p:nvPr>
        </p:nvSpPr>
        <p:spPr>
          <a:xfrm>
            <a:off x="-767257" y="330475"/>
            <a:ext cx="7851171" cy="701123"/>
          </a:xfrm>
        </p:spPr>
        <p:txBody>
          <a:bodyPr/>
          <a:lstStyle/>
          <a:p>
            <a:r>
              <a:rPr lang="fr-FR" dirty="0"/>
              <a:t>Une offre complète d’interventions</a:t>
            </a:r>
          </a:p>
        </p:txBody>
      </p:sp>
      <p:sp>
        <p:nvSpPr>
          <p:cNvPr id="4" name="Espace réservé du numéro de diapositive 3">
            <a:extLst>
              <a:ext uri="{FF2B5EF4-FFF2-40B4-BE49-F238E27FC236}">
                <a16:creationId xmlns:a16="http://schemas.microsoft.com/office/drawing/2014/main" id="{4E5ED27E-E8D8-74CE-D3B1-7F44C3B5DF83}"/>
              </a:ext>
            </a:extLst>
          </p:cNvPr>
          <p:cNvSpPr>
            <a:spLocks noGrp="1"/>
          </p:cNvSpPr>
          <p:nvPr>
            <p:ph type="sldNum" sz="quarter" idx="4"/>
          </p:nvPr>
        </p:nvSpPr>
        <p:spPr/>
        <p:txBody>
          <a:bodyPr/>
          <a:lstStyle/>
          <a:p>
            <a:fld id="{BD8650C1-FE00-47B0-973D-77306D8B837F}" type="slidenum">
              <a:rPr lang="en-US" smtClean="0"/>
              <a:pPr/>
              <a:t>6</a:t>
            </a:fld>
            <a:endParaRPr lang="en-US"/>
          </a:p>
        </p:txBody>
      </p:sp>
      <p:sp>
        <p:nvSpPr>
          <p:cNvPr id="5" name="Ellipse 4">
            <a:extLst>
              <a:ext uri="{FF2B5EF4-FFF2-40B4-BE49-F238E27FC236}">
                <a16:creationId xmlns:a16="http://schemas.microsoft.com/office/drawing/2014/main" id="{F66A4EFF-8FEC-8DCB-0260-C486FD1D8E87}"/>
              </a:ext>
            </a:extLst>
          </p:cNvPr>
          <p:cNvSpPr/>
          <p:nvPr/>
        </p:nvSpPr>
        <p:spPr>
          <a:xfrm>
            <a:off x="1150070" y="1708889"/>
            <a:ext cx="1368000" cy="136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dirty="0" err="1">
              <a:solidFill>
                <a:srgbClr val="786E64"/>
              </a:solidFill>
              <a:latin typeface="Arial"/>
            </a:endParaRPr>
          </a:p>
        </p:txBody>
      </p:sp>
      <p:sp>
        <p:nvSpPr>
          <p:cNvPr id="6" name="Ellipse 5">
            <a:extLst>
              <a:ext uri="{FF2B5EF4-FFF2-40B4-BE49-F238E27FC236}">
                <a16:creationId xmlns:a16="http://schemas.microsoft.com/office/drawing/2014/main" id="{655EDB9E-69BE-A9B7-2C8A-B5920760C486}"/>
              </a:ext>
            </a:extLst>
          </p:cNvPr>
          <p:cNvSpPr/>
          <p:nvPr/>
        </p:nvSpPr>
        <p:spPr>
          <a:xfrm>
            <a:off x="2518573" y="1708889"/>
            <a:ext cx="1368000" cy="136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dirty="0" err="1">
              <a:solidFill>
                <a:srgbClr val="786E64"/>
              </a:solidFill>
              <a:latin typeface="Arial"/>
            </a:endParaRPr>
          </a:p>
        </p:txBody>
      </p:sp>
      <p:sp>
        <p:nvSpPr>
          <p:cNvPr id="7" name="Ellipse 6">
            <a:extLst>
              <a:ext uri="{FF2B5EF4-FFF2-40B4-BE49-F238E27FC236}">
                <a16:creationId xmlns:a16="http://schemas.microsoft.com/office/drawing/2014/main" id="{32769404-4C38-25FD-030A-67DC3170DEE8}"/>
              </a:ext>
            </a:extLst>
          </p:cNvPr>
          <p:cNvSpPr/>
          <p:nvPr/>
        </p:nvSpPr>
        <p:spPr>
          <a:xfrm>
            <a:off x="3887077" y="1708889"/>
            <a:ext cx="1368000" cy="136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dirty="0" err="1">
              <a:solidFill>
                <a:srgbClr val="786E64"/>
              </a:solidFill>
              <a:latin typeface="Arial"/>
            </a:endParaRPr>
          </a:p>
        </p:txBody>
      </p:sp>
      <p:sp>
        <p:nvSpPr>
          <p:cNvPr id="8" name="Ellipse 7">
            <a:extLst>
              <a:ext uri="{FF2B5EF4-FFF2-40B4-BE49-F238E27FC236}">
                <a16:creationId xmlns:a16="http://schemas.microsoft.com/office/drawing/2014/main" id="{FA9CED84-703D-D42E-C317-7A3046F13D95}"/>
              </a:ext>
            </a:extLst>
          </p:cNvPr>
          <p:cNvSpPr/>
          <p:nvPr/>
        </p:nvSpPr>
        <p:spPr>
          <a:xfrm>
            <a:off x="5255580" y="1708889"/>
            <a:ext cx="1368000" cy="136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dirty="0" err="1">
              <a:solidFill>
                <a:srgbClr val="786E64"/>
              </a:solidFill>
              <a:latin typeface="Arial"/>
            </a:endParaRPr>
          </a:p>
        </p:txBody>
      </p:sp>
      <p:sp>
        <p:nvSpPr>
          <p:cNvPr id="9" name="Ellipse 8">
            <a:extLst>
              <a:ext uri="{FF2B5EF4-FFF2-40B4-BE49-F238E27FC236}">
                <a16:creationId xmlns:a16="http://schemas.microsoft.com/office/drawing/2014/main" id="{B27F6CC8-4BAE-2902-3A62-5A72D76C7D67}"/>
              </a:ext>
            </a:extLst>
          </p:cNvPr>
          <p:cNvSpPr/>
          <p:nvPr/>
        </p:nvSpPr>
        <p:spPr>
          <a:xfrm>
            <a:off x="6624084" y="1708889"/>
            <a:ext cx="1368000" cy="136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dirty="0" err="1">
              <a:solidFill>
                <a:srgbClr val="786E64"/>
              </a:solidFill>
              <a:latin typeface="Arial"/>
            </a:endParaRPr>
          </a:p>
        </p:txBody>
      </p:sp>
      <p:sp>
        <p:nvSpPr>
          <p:cNvPr id="10" name="Ellipse 9">
            <a:extLst>
              <a:ext uri="{FF2B5EF4-FFF2-40B4-BE49-F238E27FC236}">
                <a16:creationId xmlns:a16="http://schemas.microsoft.com/office/drawing/2014/main" id="{37B84E92-9598-6073-F943-74DEFFC25C37}"/>
              </a:ext>
            </a:extLst>
          </p:cNvPr>
          <p:cNvSpPr/>
          <p:nvPr/>
        </p:nvSpPr>
        <p:spPr>
          <a:xfrm>
            <a:off x="7992587" y="1708889"/>
            <a:ext cx="1368000" cy="136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dirty="0" err="1">
              <a:solidFill>
                <a:srgbClr val="786E64"/>
              </a:solidFill>
              <a:latin typeface="Arial"/>
            </a:endParaRPr>
          </a:p>
        </p:txBody>
      </p:sp>
      <p:sp>
        <p:nvSpPr>
          <p:cNvPr id="11" name="Ellipse 10">
            <a:extLst>
              <a:ext uri="{FF2B5EF4-FFF2-40B4-BE49-F238E27FC236}">
                <a16:creationId xmlns:a16="http://schemas.microsoft.com/office/drawing/2014/main" id="{D3F7EF71-FE5F-741D-DB57-66C44D12EFEA}"/>
              </a:ext>
            </a:extLst>
          </p:cNvPr>
          <p:cNvSpPr/>
          <p:nvPr/>
        </p:nvSpPr>
        <p:spPr>
          <a:xfrm>
            <a:off x="9361093" y="1708889"/>
            <a:ext cx="1368000" cy="136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dirty="0" err="1">
              <a:solidFill>
                <a:srgbClr val="786E64"/>
              </a:solidFill>
              <a:latin typeface="Arial"/>
            </a:endParaRPr>
          </a:p>
        </p:txBody>
      </p:sp>
      <p:pic>
        <p:nvPicPr>
          <p:cNvPr id="12" name="Graphique 11">
            <a:extLst>
              <a:ext uri="{FF2B5EF4-FFF2-40B4-BE49-F238E27FC236}">
                <a16:creationId xmlns:a16="http://schemas.microsoft.com/office/drawing/2014/main" id="{EC88AA18-C100-187F-C775-CA5C610524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98473" y="2017408"/>
            <a:ext cx="819222" cy="750962"/>
          </a:xfrm>
          <a:prstGeom prst="rect">
            <a:avLst/>
          </a:prstGeom>
        </p:spPr>
      </p:pic>
      <p:pic>
        <p:nvPicPr>
          <p:cNvPr id="13" name="Graphique 12">
            <a:extLst>
              <a:ext uri="{FF2B5EF4-FFF2-40B4-BE49-F238E27FC236}">
                <a16:creationId xmlns:a16="http://schemas.microsoft.com/office/drawing/2014/main" id="{7AFE7792-072C-EEE4-652A-129DA5E7B6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29969" y="2017408"/>
            <a:ext cx="819222" cy="750962"/>
          </a:xfrm>
          <a:prstGeom prst="rect">
            <a:avLst/>
          </a:prstGeom>
        </p:spPr>
      </p:pic>
      <p:pic>
        <p:nvPicPr>
          <p:cNvPr id="14" name="Graphique 13">
            <a:extLst>
              <a:ext uri="{FF2B5EF4-FFF2-40B4-BE49-F238E27FC236}">
                <a16:creationId xmlns:a16="http://schemas.microsoft.com/office/drawing/2014/main" id="{82980B5B-B37C-6918-CC5C-668A074B87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72357" y="1867876"/>
            <a:ext cx="1145472" cy="1050027"/>
          </a:xfrm>
          <a:prstGeom prst="rect">
            <a:avLst/>
          </a:prstGeom>
        </p:spPr>
      </p:pic>
      <p:pic>
        <p:nvPicPr>
          <p:cNvPr id="15" name="Graphique 14">
            <a:extLst>
              <a:ext uri="{FF2B5EF4-FFF2-40B4-BE49-F238E27FC236}">
                <a16:creationId xmlns:a16="http://schemas.microsoft.com/office/drawing/2014/main" id="{6F7E6721-41CB-6ED5-392D-6C504B47CC6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69116" y="1995550"/>
            <a:ext cx="866914" cy="794679"/>
          </a:xfrm>
          <a:prstGeom prst="rect">
            <a:avLst/>
          </a:prstGeom>
        </p:spPr>
      </p:pic>
      <p:pic>
        <p:nvPicPr>
          <p:cNvPr id="16" name="Graphique 15">
            <a:extLst>
              <a:ext uri="{FF2B5EF4-FFF2-40B4-BE49-F238E27FC236}">
                <a16:creationId xmlns:a16="http://schemas.microsoft.com/office/drawing/2014/main" id="{BFBB927D-3EC2-917A-8EAF-D2E3B9802FD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24459" y="2017408"/>
            <a:ext cx="819222" cy="750962"/>
          </a:xfrm>
          <a:prstGeom prst="rect">
            <a:avLst/>
          </a:prstGeom>
        </p:spPr>
      </p:pic>
      <p:pic>
        <p:nvPicPr>
          <p:cNvPr id="17" name="Graphique 16">
            <a:extLst>
              <a:ext uri="{FF2B5EF4-FFF2-40B4-BE49-F238E27FC236}">
                <a16:creationId xmlns:a16="http://schemas.microsoft.com/office/drawing/2014/main" id="{7E8E51BA-26A1-7FA7-6039-2A1B6EC02B5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109493" y="1969766"/>
            <a:ext cx="923168" cy="846247"/>
          </a:xfrm>
          <a:prstGeom prst="rect">
            <a:avLst/>
          </a:prstGeom>
        </p:spPr>
      </p:pic>
      <p:pic>
        <p:nvPicPr>
          <p:cNvPr id="18" name="Graphique 17">
            <a:extLst>
              <a:ext uri="{FF2B5EF4-FFF2-40B4-BE49-F238E27FC236}">
                <a16:creationId xmlns:a16="http://schemas.microsoft.com/office/drawing/2014/main" id="{D3D903A5-87D8-D607-611A-A3744C2CF36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266976" y="2017408"/>
            <a:ext cx="819222" cy="750962"/>
          </a:xfrm>
          <a:prstGeom prst="rect">
            <a:avLst/>
          </a:prstGeom>
        </p:spPr>
      </p:pic>
      <p:grpSp>
        <p:nvGrpSpPr>
          <p:cNvPr id="19" name="Group 4">
            <a:extLst>
              <a:ext uri="{FF2B5EF4-FFF2-40B4-BE49-F238E27FC236}">
                <a16:creationId xmlns:a16="http://schemas.microsoft.com/office/drawing/2014/main" id="{E0F2CECB-CDC2-670C-C3EF-3FB4CDC07263}"/>
              </a:ext>
            </a:extLst>
          </p:cNvPr>
          <p:cNvGrpSpPr/>
          <p:nvPr/>
        </p:nvGrpSpPr>
        <p:grpSpPr>
          <a:xfrm>
            <a:off x="1170495" y="2940949"/>
            <a:ext cx="9851010" cy="3501898"/>
            <a:chOff x="700207" y="2900765"/>
            <a:chExt cx="6057085" cy="2740956"/>
          </a:xfrm>
        </p:grpSpPr>
        <p:sp>
          <p:nvSpPr>
            <p:cNvPr id="20" name="ZoneTexte 19">
              <a:extLst>
                <a:ext uri="{FF2B5EF4-FFF2-40B4-BE49-F238E27FC236}">
                  <a16:creationId xmlns:a16="http://schemas.microsoft.com/office/drawing/2014/main" id="{2A3A264C-64AD-49FF-4D7C-B65E6F055D31}"/>
                </a:ext>
              </a:extLst>
            </p:cNvPr>
            <p:cNvSpPr txBox="1"/>
            <p:nvPr/>
          </p:nvSpPr>
          <p:spPr>
            <a:xfrm>
              <a:off x="700208" y="2912163"/>
              <a:ext cx="530471" cy="650426"/>
            </a:xfrm>
            <a:prstGeom prst="rect">
              <a:avLst/>
            </a:prstGeom>
            <a:noFill/>
          </p:spPr>
          <p:txBody>
            <a:bodyPr wrap="none" rtlCol="0">
              <a:spAutoFit/>
            </a:bodyPr>
            <a:lstStyle/>
            <a:p>
              <a:pPr>
                <a:defRPr/>
              </a:pPr>
              <a:r>
                <a:rPr lang="fr-FR" sz="4800" dirty="0">
                  <a:solidFill>
                    <a:srgbClr val="FFCD00"/>
                  </a:solidFill>
                  <a:latin typeface="Impact"/>
                </a:rPr>
                <a:t>01.</a:t>
              </a:r>
            </a:p>
          </p:txBody>
        </p:sp>
        <p:sp>
          <p:nvSpPr>
            <p:cNvPr id="21" name="ZoneTexte 20">
              <a:extLst>
                <a:ext uri="{FF2B5EF4-FFF2-40B4-BE49-F238E27FC236}">
                  <a16:creationId xmlns:a16="http://schemas.microsoft.com/office/drawing/2014/main" id="{324BAF75-CD6E-5D5F-BBA1-A7F8D2ACDA6F}"/>
                </a:ext>
              </a:extLst>
            </p:cNvPr>
            <p:cNvSpPr txBox="1"/>
            <p:nvPr/>
          </p:nvSpPr>
          <p:spPr>
            <a:xfrm>
              <a:off x="700207" y="3436560"/>
              <a:ext cx="1110893" cy="361348"/>
            </a:xfrm>
            <a:prstGeom prst="rect">
              <a:avLst/>
            </a:prstGeom>
            <a:noFill/>
          </p:spPr>
          <p:txBody>
            <a:bodyPr wrap="none" rtlCol="0">
              <a:spAutoFit/>
            </a:bodyPr>
            <a:lstStyle/>
            <a:p>
              <a:pPr>
                <a:defRPr/>
              </a:pPr>
              <a:r>
                <a:rPr lang="fr-FR" sz="2400" dirty="0">
                  <a:solidFill>
                    <a:srgbClr val="5E514D"/>
                  </a:solidFill>
                  <a:latin typeface="Impact"/>
                </a:rPr>
                <a:t>L’INNOVATION</a:t>
              </a:r>
            </a:p>
          </p:txBody>
        </p:sp>
        <p:sp>
          <p:nvSpPr>
            <p:cNvPr id="22" name="Rectangle 21">
              <a:extLst>
                <a:ext uri="{FF2B5EF4-FFF2-40B4-BE49-F238E27FC236}">
                  <a16:creationId xmlns:a16="http://schemas.microsoft.com/office/drawing/2014/main" id="{E00A5124-E11F-1D71-7EA3-A4AC322340C8}"/>
                </a:ext>
              </a:extLst>
            </p:cNvPr>
            <p:cNvSpPr/>
            <p:nvPr/>
          </p:nvSpPr>
          <p:spPr>
            <a:xfrm>
              <a:off x="700208" y="3729187"/>
              <a:ext cx="1532219" cy="469752"/>
            </a:xfrm>
            <a:prstGeom prst="rect">
              <a:avLst/>
            </a:prstGeom>
          </p:spPr>
          <p:txBody>
            <a:bodyPr wrap="square">
              <a:spAutoFit/>
            </a:bodyPr>
            <a:lstStyle/>
            <a:p>
              <a:pPr defTabSz="685800">
                <a:defRPr/>
              </a:pPr>
              <a:r>
                <a:rPr lang="fr-FR" sz="1100" dirty="0">
                  <a:solidFill>
                    <a:srgbClr val="5E514D"/>
                  </a:solidFill>
                  <a:latin typeface="Arial" panose="020B0604020202020204" pitchFamily="34" charset="0"/>
                  <a:cs typeface="Arial" panose="020B0604020202020204" pitchFamily="34" charset="0"/>
                </a:rPr>
                <a:t>Financement de programmes R&amp;D et de la mise sur le marché de ces innovations</a:t>
              </a:r>
            </a:p>
          </p:txBody>
        </p:sp>
        <p:sp>
          <p:nvSpPr>
            <p:cNvPr id="23" name="ZoneTexte 22">
              <a:extLst>
                <a:ext uri="{FF2B5EF4-FFF2-40B4-BE49-F238E27FC236}">
                  <a16:creationId xmlns:a16="http://schemas.microsoft.com/office/drawing/2014/main" id="{747B1A51-0A03-2EE2-7801-9D87927A9D4C}"/>
                </a:ext>
              </a:extLst>
            </p:cNvPr>
            <p:cNvSpPr txBox="1"/>
            <p:nvPr/>
          </p:nvSpPr>
          <p:spPr>
            <a:xfrm>
              <a:off x="2641822" y="2912162"/>
              <a:ext cx="576795" cy="650426"/>
            </a:xfrm>
            <a:prstGeom prst="rect">
              <a:avLst/>
            </a:prstGeom>
            <a:noFill/>
          </p:spPr>
          <p:txBody>
            <a:bodyPr wrap="none" rtlCol="0">
              <a:spAutoFit/>
            </a:bodyPr>
            <a:lstStyle/>
            <a:p>
              <a:pPr>
                <a:defRPr/>
              </a:pPr>
              <a:r>
                <a:rPr lang="fr-FR" sz="4800" dirty="0">
                  <a:solidFill>
                    <a:srgbClr val="FFCD00"/>
                  </a:solidFill>
                  <a:latin typeface="Impact"/>
                </a:rPr>
                <a:t>02.</a:t>
              </a:r>
            </a:p>
          </p:txBody>
        </p:sp>
        <p:sp>
          <p:nvSpPr>
            <p:cNvPr id="24" name="ZoneTexte 23">
              <a:extLst>
                <a:ext uri="{FF2B5EF4-FFF2-40B4-BE49-F238E27FC236}">
                  <a16:creationId xmlns:a16="http://schemas.microsoft.com/office/drawing/2014/main" id="{3CC15E48-7EBA-030A-A9DD-1F70E4601AD8}"/>
                </a:ext>
              </a:extLst>
            </p:cNvPr>
            <p:cNvSpPr txBox="1"/>
            <p:nvPr/>
          </p:nvSpPr>
          <p:spPr>
            <a:xfrm>
              <a:off x="2641822" y="3436560"/>
              <a:ext cx="1042804" cy="361348"/>
            </a:xfrm>
            <a:prstGeom prst="rect">
              <a:avLst/>
            </a:prstGeom>
            <a:noFill/>
          </p:spPr>
          <p:txBody>
            <a:bodyPr wrap="none" rtlCol="0">
              <a:spAutoFit/>
            </a:bodyPr>
            <a:lstStyle/>
            <a:p>
              <a:pPr>
                <a:defRPr/>
              </a:pPr>
              <a:r>
                <a:rPr lang="fr-FR" sz="2400" dirty="0">
                  <a:solidFill>
                    <a:srgbClr val="5E514D"/>
                  </a:solidFill>
                  <a:latin typeface="Impact"/>
                </a:rPr>
                <a:t>LA GARANTIE</a:t>
              </a:r>
            </a:p>
          </p:txBody>
        </p:sp>
        <p:sp>
          <p:nvSpPr>
            <p:cNvPr id="25" name="Rectangle 24">
              <a:extLst>
                <a:ext uri="{FF2B5EF4-FFF2-40B4-BE49-F238E27FC236}">
                  <a16:creationId xmlns:a16="http://schemas.microsoft.com/office/drawing/2014/main" id="{AFDF0A05-142D-C653-E616-0221B12DC102}"/>
                </a:ext>
              </a:extLst>
            </p:cNvPr>
            <p:cNvSpPr/>
            <p:nvPr/>
          </p:nvSpPr>
          <p:spPr>
            <a:xfrm>
              <a:off x="2641823" y="3729187"/>
              <a:ext cx="1475083" cy="337258"/>
            </a:xfrm>
            <a:prstGeom prst="rect">
              <a:avLst/>
            </a:prstGeom>
          </p:spPr>
          <p:txBody>
            <a:bodyPr wrap="square">
              <a:spAutoFit/>
            </a:bodyPr>
            <a:lstStyle/>
            <a:p>
              <a:pPr defTabSz="685800">
                <a:defRPr/>
              </a:pPr>
              <a:r>
                <a:rPr lang="fr-FR" sz="1100" dirty="0">
                  <a:solidFill>
                    <a:srgbClr val="5E514D"/>
                  </a:solidFill>
                  <a:latin typeface="Arial" panose="020B0604020202020204" pitchFamily="34" charset="0"/>
                  <a:cs typeface="Arial" panose="020B0604020202020204" pitchFamily="34" charset="0"/>
                </a:rPr>
                <a:t>Des financements bancaires et des interventions en fonds propres</a:t>
              </a:r>
            </a:p>
          </p:txBody>
        </p:sp>
        <p:sp>
          <p:nvSpPr>
            <p:cNvPr id="26" name="ZoneTexte 25">
              <a:extLst>
                <a:ext uri="{FF2B5EF4-FFF2-40B4-BE49-F238E27FC236}">
                  <a16:creationId xmlns:a16="http://schemas.microsoft.com/office/drawing/2014/main" id="{AE7FE288-8155-4C6F-DEE2-16BAB9433249}"/>
                </a:ext>
              </a:extLst>
            </p:cNvPr>
            <p:cNvSpPr txBox="1"/>
            <p:nvPr/>
          </p:nvSpPr>
          <p:spPr>
            <a:xfrm>
              <a:off x="4607546" y="2900765"/>
              <a:ext cx="587637" cy="650426"/>
            </a:xfrm>
            <a:prstGeom prst="rect">
              <a:avLst/>
            </a:prstGeom>
            <a:noFill/>
          </p:spPr>
          <p:txBody>
            <a:bodyPr wrap="none" rtlCol="0">
              <a:spAutoFit/>
            </a:bodyPr>
            <a:lstStyle/>
            <a:p>
              <a:pPr>
                <a:defRPr/>
              </a:pPr>
              <a:r>
                <a:rPr lang="fr-FR" sz="4800" dirty="0">
                  <a:solidFill>
                    <a:srgbClr val="FFCD00"/>
                  </a:solidFill>
                  <a:latin typeface="Impact"/>
                </a:rPr>
                <a:t>03.</a:t>
              </a:r>
            </a:p>
          </p:txBody>
        </p:sp>
        <p:sp>
          <p:nvSpPr>
            <p:cNvPr id="27" name="ZoneTexte 26">
              <a:extLst>
                <a:ext uri="{FF2B5EF4-FFF2-40B4-BE49-F238E27FC236}">
                  <a16:creationId xmlns:a16="http://schemas.microsoft.com/office/drawing/2014/main" id="{9B36E9BB-93F5-8C74-5CD9-8E6D5F068E0F}"/>
                </a:ext>
              </a:extLst>
            </p:cNvPr>
            <p:cNvSpPr txBox="1"/>
            <p:nvPr/>
          </p:nvSpPr>
          <p:spPr>
            <a:xfrm>
              <a:off x="4607547" y="3425162"/>
              <a:ext cx="1132695" cy="361348"/>
            </a:xfrm>
            <a:prstGeom prst="rect">
              <a:avLst/>
            </a:prstGeom>
            <a:noFill/>
          </p:spPr>
          <p:txBody>
            <a:bodyPr wrap="none" rtlCol="0">
              <a:spAutoFit/>
            </a:bodyPr>
            <a:lstStyle/>
            <a:p>
              <a:pPr>
                <a:defRPr/>
              </a:pPr>
              <a:r>
                <a:rPr lang="fr-FR" sz="2400" dirty="0">
                  <a:solidFill>
                    <a:srgbClr val="5E514D"/>
                  </a:solidFill>
                  <a:latin typeface="Impact"/>
                </a:rPr>
                <a:t>FINANCEMENT</a:t>
              </a:r>
            </a:p>
          </p:txBody>
        </p:sp>
        <p:sp>
          <p:nvSpPr>
            <p:cNvPr id="28" name="Rectangle 27">
              <a:extLst>
                <a:ext uri="{FF2B5EF4-FFF2-40B4-BE49-F238E27FC236}">
                  <a16:creationId xmlns:a16="http://schemas.microsoft.com/office/drawing/2014/main" id="{0A64217C-C01C-0550-546A-9EB705C161C8}"/>
                </a:ext>
              </a:extLst>
            </p:cNvPr>
            <p:cNvSpPr/>
            <p:nvPr/>
          </p:nvSpPr>
          <p:spPr>
            <a:xfrm>
              <a:off x="4607546" y="3717788"/>
              <a:ext cx="2149746" cy="602246"/>
            </a:xfrm>
            <a:prstGeom prst="rect">
              <a:avLst/>
            </a:prstGeom>
          </p:spPr>
          <p:txBody>
            <a:bodyPr wrap="square">
              <a:spAutoFit/>
            </a:bodyPr>
            <a:lstStyle/>
            <a:p>
              <a:pPr defTabSz="685800">
                <a:defRPr/>
              </a:pPr>
              <a:r>
                <a:rPr lang="fr-FR" sz="1100" dirty="0">
                  <a:solidFill>
                    <a:srgbClr val="5E514D"/>
                  </a:solidFill>
                  <a:latin typeface="Arial" panose="020B0604020202020204" pitchFamily="34" charset="0"/>
                  <a:cs typeface="Arial" panose="020B0604020202020204" pitchFamily="34" charset="0"/>
                </a:rPr>
                <a:t>Du Court Terme (mobilisation du poste client) et du Moyen Long Terme (financement de projets, d’investissements) en partenariat avec les établissements bancaires</a:t>
              </a:r>
            </a:p>
          </p:txBody>
        </p:sp>
        <p:sp>
          <p:nvSpPr>
            <p:cNvPr id="29" name="ZoneTexte 28">
              <a:extLst>
                <a:ext uri="{FF2B5EF4-FFF2-40B4-BE49-F238E27FC236}">
                  <a16:creationId xmlns:a16="http://schemas.microsoft.com/office/drawing/2014/main" id="{4D4D619C-2BBF-5DE3-754E-DFA92FD6B8FD}"/>
                </a:ext>
              </a:extLst>
            </p:cNvPr>
            <p:cNvSpPr txBox="1"/>
            <p:nvPr/>
          </p:nvSpPr>
          <p:spPr>
            <a:xfrm>
              <a:off x="700209" y="4222456"/>
              <a:ext cx="575810" cy="650426"/>
            </a:xfrm>
            <a:prstGeom prst="rect">
              <a:avLst/>
            </a:prstGeom>
            <a:noFill/>
          </p:spPr>
          <p:txBody>
            <a:bodyPr wrap="none" rtlCol="0">
              <a:spAutoFit/>
            </a:bodyPr>
            <a:lstStyle/>
            <a:p>
              <a:pPr>
                <a:defRPr/>
              </a:pPr>
              <a:r>
                <a:rPr lang="fr-FR" sz="4800" dirty="0">
                  <a:solidFill>
                    <a:srgbClr val="FFCD00"/>
                  </a:solidFill>
                  <a:latin typeface="Impact"/>
                </a:rPr>
                <a:t>04.</a:t>
              </a:r>
            </a:p>
          </p:txBody>
        </p:sp>
        <p:sp>
          <p:nvSpPr>
            <p:cNvPr id="30" name="ZoneTexte 29">
              <a:extLst>
                <a:ext uri="{FF2B5EF4-FFF2-40B4-BE49-F238E27FC236}">
                  <a16:creationId xmlns:a16="http://schemas.microsoft.com/office/drawing/2014/main" id="{79C10B05-CD80-DD1B-C2A3-727685555B36}"/>
                </a:ext>
              </a:extLst>
            </p:cNvPr>
            <p:cNvSpPr txBox="1"/>
            <p:nvPr/>
          </p:nvSpPr>
          <p:spPr>
            <a:xfrm>
              <a:off x="700208" y="4746849"/>
              <a:ext cx="1536018" cy="361348"/>
            </a:xfrm>
            <a:prstGeom prst="rect">
              <a:avLst/>
            </a:prstGeom>
            <a:noFill/>
          </p:spPr>
          <p:txBody>
            <a:bodyPr wrap="none" rtlCol="0">
              <a:spAutoFit/>
            </a:bodyPr>
            <a:lstStyle/>
            <a:p>
              <a:pPr>
                <a:defRPr/>
              </a:pPr>
              <a:r>
                <a:rPr lang="fr-FR" sz="2400" dirty="0">
                  <a:solidFill>
                    <a:srgbClr val="5E514D"/>
                  </a:solidFill>
                  <a:latin typeface="Impact"/>
                </a:rPr>
                <a:t>ACCOMPAGNEMENT</a:t>
              </a:r>
            </a:p>
          </p:txBody>
        </p:sp>
        <p:sp>
          <p:nvSpPr>
            <p:cNvPr id="31" name="Rectangle 30">
              <a:extLst>
                <a:ext uri="{FF2B5EF4-FFF2-40B4-BE49-F238E27FC236}">
                  <a16:creationId xmlns:a16="http://schemas.microsoft.com/office/drawing/2014/main" id="{03072B5F-E6F0-F066-7097-2158845E0AD2}"/>
                </a:ext>
              </a:extLst>
            </p:cNvPr>
            <p:cNvSpPr/>
            <p:nvPr/>
          </p:nvSpPr>
          <p:spPr>
            <a:xfrm>
              <a:off x="700208" y="5039475"/>
              <a:ext cx="1905231" cy="469752"/>
            </a:xfrm>
            <a:prstGeom prst="rect">
              <a:avLst/>
            </a:prstGeom>
          </p:spPr>
          <p:txBody>
            <a:bodyPr wrap="square">
              <a:spAutoFit/>
            </a:bodyPr>
            <a:lstStyle/>
            <a:p>
              <a:pPr defTabSz="685800">
                <a:defRPr/>
              </a:pPr>
              <a:r>
                <a:rPr lang="fr-FR" sz="1100" dirty="0">
                  <a:solidFill>
                    <a:srgbClr val="5E514D"/>
                  </a:solidFill>
                  <a:latin typeface="Arial" panose="020B0604020202020204" pitchFamily="34" charset="0"/>
                  <a:cs typeface="Arial" panose="020B0604020202020204" pitchFamily="34" charset="0"/>
                </a:rPr>
                <a:t>Coacher les entrepreneurs</a:t>
              </a:r>
              <a:br>
                <a:rPr lang="fr-FR" sz="1100" dirty="0">
                  <a:solidFill>
                    <a:srgbClr val="5E514D"/>
                  </a:solidFill>
                  <a:latin typeface="Arial" panose="020B0604020202020204" pitchFamily="34" charset="0"/>
                  <a:cs typeface="Arial" panose="020B0604020202020204" pitchFamily="34" charset="0"/>
                </a:rPr>
              </a:br>
              <a:r>
                <a:rPr lang="fr-FR" sz="1100" dirty="0">
                  <a:solidFill>
                    <a:srgbClr val="5E514D"/>
                  </a:solidFill>
                  <a:latin typeface="Arial" panose="020B0604020202020204" pitchFamily="34" charset="0"/>
                  <a:cs typeface="Arial" panose="020B0604020202020204" pitchFamily="34" charset="0"/>
                </a:rPr>
                <a:t>pour en faire les leaders</a:t>
              </a:r>
              <a:br>
                <a:rPr lang="fr-FR" sz="1100" dirty="0">
                  <a:solidFill>
                    <a:srgbClr val="5E514D"/>
                  </a:solidFill>
                  <a:latin typeface="Arial" panose="020B0604020202020204" pitchFamily="34" charset="0"/>
                  <a:cs typeface="Arial" panose="020B0604020202020204" pitchFamily="34" charset="0"/>
                </a:rPr>
              </a:br>
              <a:r>
                <a:rPr lang="fr-FR" sz="1100" dirty="0">
                  <a:solidFill>
                    <a:srgbClr val="5E514D"/>
                  </a:solidFill>
                  <a:latin typeface="Arial" panose="020B0604020202020204" pitchFamily="34" charset="0"/>
                  <a:cs typeface="Arial" panose="020B0604020202020204" pitchFamily="34" charset="0"/>
                </a:rPr>
                <a:t>de demain</a:t>
              </a:r>
            </a:p>
          </p:txBody>
        </p:sp>
        <p:sp>
          <p:nvSpPr>
            <p:cNvPr id="32" name="ZoneTexte 31">
              <a:extLst>
                <a:ext uri="{FF2B5EF4-FFF2-40B4-BE49-F238E27FC236}">
                  <a16:creationId xmlns:a16="http://schemas.microsoft.com/office/drawing/2014/main" id="{46D7B04F-2470-FF16-67CC-9EB0D484BB82}"/>
                </a:ext>
              </a:extLst>
            </p:cNvPr>
            <p:cNvSpPr txBox="1"/>
            <p:nvPr/>
          </p:nvSpPr>
          <p:spPr>
            <a:xfrm>
              <a:off x="2641822" y="4222456"/>
              <a:ext cx="589609" cy="650426"/>
            </a:xfrm>
            <a:prstGeom prst="rect">
              <a:avLst/>
            </a:prstGeom>
            <a:noFill/>
          </p:spPr>
          <p:txBody>
            <a:bodyPr wrap="none" rtlCol="0">
              <a:spAutoFit/>
            </a:bodyPr>
            <a:lstStyle/>
            <a:p>
              <a:pPr>
                <a:defRPr/>
              </a:pPr>
              <a:r>
                <a:rPr lang="fr-FR" sz="4800" dirty="0">
                  <a:solidFill>
                    <a:srgbClr val="FFCD00"/>
                  </a:solidFill>
                  <a:latin typeface="Impact"/>
                </a:rPr>
                <a:t>05.</a:t>
              </a:r>
            </a:p>
          </p:txBody>
        </p:sp>
        <p:sp>
          <p:nvSpPr>
            <p:cNvPr id="33" name="ZoneTexte 32">
              <a:extLst>
                <a:ext uri="{FF2B5EF4-FFF2-40B4-BE49-F238E27FC236}">
                  <a16:creationId xmlns:a16="http://schemas.microsoft.com/office/drawing/2014/main" id="{E4BE1381-496D-A9C8-FF2D-C3C699BBD645}"/>
                </a:ext>
              </a:extLst>
            </p:cNvPr>
            <p:cNvSpPr txBox="1"/>
            <p:nvPr/>
          </p:nvSpPr>
          <p:spPr>
            <a:xfrm>
              <a:off x="2641823" y="4746849"/>
              <a:ext cx="671417" cy="361348"/>
            </a:xfrm>
            <a:prstGeom prst="rect">
              <a:avLst/>
            </a:prstGeom>
            <a:noFill/>
          </p:spPr>
          <p:txBody>
            <a:bodyPr wrap="none" rtlCol="0">
              <a:spAutoFit/>
            </a:bodyPr>
            <a:lstStyle/>
            <a:p>
              <a:pPr>
                <a:defRPr/>
              </a:pPr>
              <a:r>
                <a:rPr lang="fr-FR" sz="2400" dirty="0">
                  <a:solidFill>
                    <a:srgbClr val="5E514D"/>
                  </a:solidFill>
                  <a:latin typeface="Impact"/>
                </a:rPr>
                <a:t>EXPORT</a:t>
              </a:r>
            </a:p>
          </p:txBody>
        </p:sp>
        <p:sp>
          <p:nvSpPr>
            <p:cNvPr id="34" name="Rectangle 33">
              <a:extLst>
                <a:ext uri="{FF2B5EF4-FFF2-40B4-BE49-F238E27FC236}">
                  <a16:creationId xmlns:a16="http://schemas.microsoft.com/office/drawing/2014/main" id="{CA34AF2D-0FC8-E728-217D-948E41F41824}"/>
                </a:ext>
              </a:extLst>
            </p:cNvPr>
            <p:cNvSpPr/>
            <p:nvPr/>
          </p:nvSpPr>
          <p:spPr>
            <a:xfrm>
              <a:off x="2641823" y="5039475"/>
              <a:ext cx="1720552" cy="602246"/>
            </a:xfrm>
            <a:prstGeom prst="rect">
              <a:avLst/>
            </a:prstGeom>
          </p:spPr>
          <p:txBody>
            <a:bodyPr wrap="square">
              <a:spAutoFit/>
            </a:bodyPr>
            <a:lstStyle/>
            <a:p>
              <a:pPr defTabSz="685800">
                <a:defRPr/>
              </a:pPr>
              <a:r>
                <a:rPr lang="fr-FR" sz="1100" dirty="0">
                  <a:solidFill>
                    <a:srgbClr val="5E514D"/>
                  </a:solidFill>
                  <a:latin typeface="Arial" panose="020B0604020202020204" pitchFamily="34" charset="0"/>
                  <a:cs typeface="Arial" panose="020B0604020202020204" pitchFamily="34" charset="0"/>
                </a:rPr>
                <a:t>Financement &amp; assurance des projets à l’export et à l’international </a:t>
              </a:r>
              <a:r>
                <a:rPr lang="fr-FR" sz="1100">
                  <a:solidFill>
                    <a:srgbClr val="5E514D"/>
                  </a:solidFill>
                  <a:latin typeface="Arial" panose="020B0604020202020204" pitchFamily="34" charset="0"/>
                  <a:cs typeface="Arial" panose="020B0604020202020204" pitchFamily="34" charset="0"/>
                </a:rPr>
                <a:t>ainsi qu’un accompagnement </a:t>
              </a:r>
              <a:r>
                <a:rPr lang="fr-FR" sz="1100" dirty="0">
                  <a:solidFill>
                    <a:srgbClr val="5E514D"/>
                  </a:solidFill>
                  <a:latin typeface="Arial" panose="020B0604020202020204" pitchFamily="34" charset="0"/>
                  <a:cs typeface="Arial" panose="020B0604020202020204" pitchFamily="34" charset="0"/>
                </a:rPr>
                <a:t>à l’International avec Business France</a:t>
              </a:r>
            </a:p>
          </p:txBody>
        </p:sp>
        <p:sp>
          <p:nvSpPr>
            <p:cNvPr id="35" name="ZoneTexte 34">
              <a:extLst>
                <a:ext uri="{FF2B5EF4-FFF2-40B4-BE49-F238E27FC236}">
                  <a16:creationId xmlns:a16="http://schemas.microsoft.com/office/drawing/2014/main" id="{98693FC6-8030-72B7-ECF7-1A732003BDA7}"/>
                </a:ext>
              </a:extLst>
            </p:cNvPr>
            <p:cNvSpPr txBox="1"/>
            <p:nvPr/>
          </p:nvSpPr>
          <p:spPr>
            <a:xfrm>
              <a:off x="4586513" y="4222456"/>
              <a:ext cx="591580" cy="650426"/>
            </a:xfrm>
            <a:prstGeom prst="rect">
              <a:avLst/>
            </a:prstGeom>
            <a:noFill/>
          </p:spPr>
          <p:txBody>
            <a:bodyPr wrap="none" rtlCol="0">
              <a:spAutoFit/>
            </a:bodyPr>
            <a:lstStyle/>
            <a:p>
              <a:pPr>
                <a:defRPr/>
              </a:pPr>
              <a:r>
                <a:rPr lang="fr-FR" sz="4800" dirty="0">
                  <a:solidFill>
                    <a:srgbClr val="FFCD00"/>
                  </a:solidFill>
                  <a:latin typeface="Impact"/>
                </a:rPr>
                <a:t>06.</a:t>
              </a:r>
            </a:p>
          </p:txBody>
        </p:sp>
        <p:sp>
          <p:nvSpPr>
            <p:cNvPr id="36" name="ZoneTexte 35">
              <a:extLst>
                <a:ext uri="{FF2B5EF4-FFF2-40B4-BE49-F238E27FC236}">
                  <a16:creationId xmlns:a16="http://schemas.microsoft.com/office/drawing/2014/main" id="{8AFB554D-5BE9-7CD0-EF7A-1D88634005CA}"/>
                </a:ext>
              </a:extLst>
            </p:cNvPr>
            <p:cNvSpPr txBox="1"/>
            <p:nvPr/>
          </p:nvSpPr>
          <p:spPr>
            <a:xfrm>
              <a:off x="4586513" y="4746849"/>
              <a:ext cx="865982" cy="361348"/>
            </a:xfrm>
            <a:prstGeom prst="rect">
              <a:avLst/>
            </a:prstGeom>
            <a:noFill/>
          </p:spPr>
          <p:txBody>
            <a:bodyPr wrap="none" rtlCol="0">
              <a:spAutoFit/>
            </a:bodyPr>
            <a:lstStyle/>
            <a:p>
              <a:pPr>
                <a:defRPr/>
              </a:pPr>
              <a:r>
                <a:rPr lang="fr-FR" sz="2400" dirty="0">
                  <a:solidFill>
                    <a:srgbClr val="5E514D"/>
                  </a:solidFill>
                  <a:latin typeface="Impact"/>
                </a:rPr>
                <a:t>CRÉATION </a:t>
              </a:r>
            </a:p>
          </p:txBody>
        </p:sp>
        <p:sp>
          <p:nvSpPr>
            <p:cNvPr id="37" name="Rectangle 36">
              <a:extLst>
                <a:ext uri="{FF2B5EF4-FFF2-40B4-BE49-F238E27FC236}">
                  <a16:creationId xmlns:a16="http://schemas.microsoft.com/office/drawing/2014/main" id="{12FB5586-9202-C60C-E8F4-1EAC97D6E3E4}"/>
                </a:ext>
              </a:extLst>
            </p:cNvPr>
            <p:cNvSpPr/>
            <p:nvPr/>
          </p:nvSpPr>
          <p:spPr>
            <a:xfrm>
              <a:off x="4586512" y="5039475"/>
              <a:ext cx="1901871" cy="602246"/>
            </a:xfrm>
            <a:prstGeom prst="rect">
              <a:avLst/>
            </a:prstGeom>
          </p:spPr>
          <p:txBody>
            <a:bodyPr wrap="square">
              <a:spAutoFit/>
            </a:bodyPr>
            <a:lstStyle/>
            <a:p>
              <a:pPr defTabSz="685800">
                <a:defRPr/>
              </a:pPr>
              <a:r>
                <a:rPr lang="fr-FR" sz="1100" dirty="0" err="1">
                  <a:solidFill>
                    <a:srgbClr val="5E514D"/>
                  </a:solidFill>
                  <a:latin typeface="Arial" panose="020B0604020202020204" pitchFamily="34" charset="0"/>
                  <a:cs typeface="Arial" panose="020B0604020202020204" pitchFamily="34" charset="0"/>
                </a:rPr>
                <a:t>Bpifrance</a:t>
              </a:r>
              <a:r>
                <a:rPr lang="fr-FR" sz="1100" dirty="0">
                  <a:solidFill>
                    <a:srgbClr val="5E514D"/>
                  </a:solidFill>
                  <a:latin typeface="Arial" panose="020B0604020202020204" pitchFamily="34" charset="0"/>
                  <a:cs typeface="Arial" panose="020B0604020202020204" pitchFamily="34" charset="0"/>
                </a:rPr>
                <a:t> Création, a pour objectif</a:t>
              </a:r>
              <a:br>
                <a:rPr lang="fr-FR" sz="1100" dirty="0">
                  <a:solidFill>
                    <a:srgbClr val="5E514D"/>
                  </a:solidFill>
                  <a:latin typeface="Arial" panose="020B0604020202020204" pitchFamily="34" charset="0"/>
                  <a:cs typeface="Arial" panose="020B0604020202020204" pitchFamily="34" charset="0"/>
                </a:rPr>
              </a:br>
              <a:r>
                <a:rPr lang="fr-FR" sz="1100" dirty="0">
                  <a:solidFill>
                    <a:srgbClr val="5E514D"/>
                  </a:solidFill>
                  <a:latin typeface="Arial" panose="020B0604020202020204" pitchFamily="34" charset="0"/>
                  <a:cs typeface="Arial" panose="020B0604020202020204" pitchFamily="34" charset="0"/>
                </a:rPr>
                <a:t>de faciliter l’entrepreneuriat pour tous en levant les barrières à l’information, au financement et à la croissance</a:t>
              </a:r>
            </a:p>
          </p:txBody>
        </p:sp>
        <p:cxnSp>
          <p:nvCxnSpPr>
            <p:cNvPr id="38" name="Connecteur droit 37">
              <a:extLst>
                <a:ext uri="{FF2B5EF4-FFF2-40B4-BE49-F238E27FC236}">
                  <a16:creationId xmlns:a16="http://schemas.microsoft.com/office/drawing/2014/main" id="{451E29EA-E2A5-A4E1-89B7-92806CE53761}"/>
                </a:ext>
              </a:extLst>
            </p:cNvPr>
            <p:cNvCxnSpPr/>
            <p:nvPr/>
          </p:nvCxnSpPr>
          <p:spPr>
            <a:xfrm>
              <a:off x="2643969" y="3095749"/>
              <a:ext cx="0" cy="1223158"/>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E3640867-AAEA-7429-2EB0-C8455C91357D}"/>
                </a:ext>
              </a:extLst>
            </p:cNvPr>
            <p:cNvCxnSpPr/>
            <p:nvPr/>
          </p:nvCxnSpPr>
          <p:spPr>
            <a:xfrm>
              <a:off x="4585585" y="3095749"/>
              <a:ext cx="0" cy="1223158"/>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00908DF0-93CB-C542-0DAD-9AF5D51AE8A2}"/>
                </a:ext>
              </a:extLst>
            </p:cNvPr>
            <p:cNvCxnSpPr/>
            <p:nvPr/>
          </p:nvCxnSpPr>
          <p:spPr>
            <a:xfrm>
              <a:off x="2643969" y="4407972"/>
              <a:ext cx="0" cy="1223158"/>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7F57AF49-5123-0577-0BF2-0BB52BD2628D}"/>
                </a:ext>
              </a:extLst>
            </p:cNvPr>
            <p:cNvCxnSpPr/>
            <p:nvPr/>
          </p:nvCxnSpPr>
          <p:spPr>
            <a:xfrm>
              <a:off x="4585585" y="4407972"/>
              <a:ext cx="0" cy="1223158"/>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3B6758CB-8FC5-DF57-6B87-E66984AB8597}"/>
                </a:ext>
              </a:extLst>
            </p:cNvPr>
            <p:cNvCxnSpPr/>
            <p:nvPr/>
          </p:nvCxnSpPr>
          <p:spPr>
            <a:xfrm>
              <a:off x="702353" y="3095749"/>
              <a:ext cx="0" cy="1223158"/>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F3C633E2-A605-71B3-8CFE-F88349540BBA}"/>
                </a:ext>
              </a:extLst>
            </p:cNvPr>
            <p:cNvCxnSpPr/>
            <p:nvPr/>
          </p:nvCxnSpPr>
          <p:spPr>
            <a:xfrm>
              <a:off x="702353" y="4407972"/>
              <a:ext cx="0" cy="1223158"/>
            </a:xfrm>
            <a:prstGeom prst="line">
              <a:avLst/>
            </a:prstGeom>
            <a:ln w="952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96797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80EFD7-0650-168F-13F5-18512510C3AD}"/>
              </a:ext>
            </a:extLst>
          </p:cNvPr>
          <p:cNvSpPr>
            <a:spLocks noGrp="1"/>
          </p:cNvSpPr>
          <p:nvPr>
            <p:ph type="title"/>
          </p:nvPr>
        </p:nvSpPr>
        <p:spPr>
          <a:xfrm>
            <a:off x="-767257" y="330475"/>
            <a:ext cx="3723778" cy="701123"/>
          </a:xfrm>
        </p:spPr>
        <p:txBody>
          <a:bodyPr/>
          <a:lstStyle/>
          <a:p>
            <a:r>
              <a:rPr lang="fr-FR" dirty="0"/>
              <a:t>Des solutions</a:t>
            </a:r>
          </a:p>
        </p:txBody>
      </p:sp>
      <p:sp>
        <p:nvSpPr>
          <p:cNvPr id="3" name="Espace réservé du numéro de diapositive 2">
            <a:extLst>
              <a:ext uri="{FF2B5EF4-FFF2-40B4-BE49-F238E27FC236}">
                <a16:creationId xmlns:a16="http://schemas.microsoft.com/office/drawing/2014/main" id="{848D8550-E07B-C298-F3CE-21CAB624B506}"/>
              </a:ext>
            </a:extLst>
          </p:cNvPr>
          <p:cNvSpPr>
            <a:spLocks noGrp="1"/>
          </p:cNvSpPr>
          <p:nvPr>
            <p:ph type="sldNum" sz="quarter" idx="4"/>
          </p:nvPr>
        </p:nvSpPr>
        <p:spPr/>
        <p:txBody>
          <a:bodyPr/>
          <a:lstStyle/>
          <a:p>
            <a:fld id="{BD8650C1-FE00-47B0-973D-77306D8B837F}" type="slidenum">
              <a:rPr lang="en-US" smtClean="0"/>
              <a:pPr/>
              <a:t>7</a:t>
            </a:fld>
            <a:endParaRPr lang="en-US"/>
          </a:p>
        </p:txBody>
      </p:sp>
      <p:sp>
        <p:nvSpPr>
          <p:cNvPr id="7" name="Espace réservé du contenu 7">
            <a:extLst>
              <a:ext uri="{FF2B5EF4-FFF2-40B4-BE49-F238E27FC236}">
                <a16:creationId xmlns:a16="http://schemas.microsoft.com/office/drawing/2014/main" id="{90D0DBEC-03CF-0BCA-7DC1-0ABB0EA8A43E}"/>
              </a:ext>
            </a:extLst>
          </p:cNvPr>
          <p:cNvSpPr txBox="1">
            <a:spLocks/>
          </p:cNvSpPr>
          <p:nvPr/>
        </p:nvSpPr>
        <p:spPr bwMode="gray">
          <a:xfrm>
            <a:off x="1052460" y="3675701"/>
            <a:ext cx="2442768" cy="461665"/>
          </a:xfrm>
          <a:prstGeom prst="rect">
            <a:avLst/>
          </a:prstGeom>
        </p:spPr>
        <p:txBody>
          <a:bodyPr vert="horz" wrap="square" lIns="0" tIns="0" rIns="0" bIns="0" rtlCol="0">
            <a:spAutoFit/>
          </a:bodyPr>
          <a:lstStyle>
            <a:lvl1pPr marL="0" indent="0" algn="l" defTabSz="914400" rtl="0" eaLnBrk="1" latinLnBrk="0" hangingPunct="1">
              <a:lnSpc>
                <a:spcPct val="85000"/>
              </a:lnSpc>
              <a:spcBef>
                <a:spcPts val="0"/>
              </a:spcBef>
              <a:spcAft>
                <a:spcPts val="3000"/>
              </a:spcAft>
              <a:buFont typeface="Arial" pitchFamily="34" charset="0"/>
              <a:buNone/>
              <a:defRPr sz="3200" b="0" kern="1200">
                <a:solidFill>
                  <a:schemeClr val="accent2"/>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400" kern="1200">
                <a:solidFill>
                  <a:schemeClr val="accent2"/>
                </a:solidFill>
                <a:latin typeface="+mn-lt"/>
                <a:ea typeface="+mn-ea"/>
                <a:cs typeface="+mn-cs"/>
              </a:defRPr>
            </a:lvl2pPr>
            <a:lvl3pPr marL="180975" indent="-180975" algn="l" defTabSz="914400" rtl="0" eaLnBrk="1" latinLnBrk="0" hangingPunct="1">
              <a:lnSpc>
                <a:spcPct val="120000"/>
              </a:lnSpc>
              <a:spcBef>
                <a:spcPts val="0"/>
              </a:spcBef>
              <a:buFont typeface="Wingdings" pitchFamily="2" charset="2"/>
              <a:buChar char="l"/>
              <a:defRPr sz="1400" kern="1200">
                <a:solidFill>
                  <a:schemeClr val="accent2"/>
                </a:solidFill>
                <a:latin typeface="+mn-lt"/>
                <a:ea typeface="+mn-ea"/>
                <a:cs typeface="+mn-cs"/>
              </a:defRPr>
            </a:lvl3pPr>
            <a:lvl4pPr marL="542925" indent="-180975" algn="l" defTabSz="914400" rtl="0" eaLnBrk="1" latinLnBrk="0" hangingPunct="1">
              <a:lnSpc>
                <a:spcPct val="120000"/>
              </a:lnSpc>
              <a:spcBef>
                <a:spcPts val="0"/>
              </a:spcBef>
              <a:buClr>
                <a:schemeClr val="accent1"/>
              </a:buClr>
              <a:buFont typeface="Wingdings" pitchFamily="2" charset="2"/>
              <a:buChar char="l"/>
              <a:defRPr sz="1400" kern="1200">
                <a:solidFill>
                  <a:schemeClr val="accent2"/>
                </a:solidFill>
                <a:latin typeface="+mn-lt"/>
                <a:ea typeface="+mn-ea"/>
                <a:cs typeface="+mn-cs"/>
              </a:defRPr>
            </a:lvl4pPr>
            <a:lvl5pPr marL="895350" indent="-180975" algn="l" defTabSz="914400" rtl="0" eaLnBrk="1" latinLnBrk="0" hangingPunct="1">
              <a:lnSpc>
                <a:spcPct val="120000"/>
              </a:lnSpc>
              <a:spcBef>
                <a:spcPts val="0"/>
              </a:spcBef>
              <a:buClr>
                <a:schemeClr val="tx2"/>
              </a:buClr>
              <a:buFont typeface="Wingdings" pitchFamily="2" charset="2"/>
              <a:buChar char="l"/>
              <a:defRPr sz="1400" kern="1200">
                <a:solidFill>
                  <a:schemeClr val="accent2"/>
                </a:solidFill>
                <a:latin typeface="+mn-lt"/>
                <a:ea typeface="+mn-ea"/>
                <a:cs typeface="+mn-cs"/>
              </a:defRPr>
            </a:lvl5pPr>
            <a:lvl6pPr marL="1257300" indent="-180975" algn="l" defTabSz="895350" rtl="0" eaLnBrk="1" latinLnBrk="0" hangingPunct="1">
              <a:lnSpc>
                <a:spcPct val="120000"/>
              </a:lnSpc>
              <a:spcBef>
                <a:spcPts val="0"/>
              </a:spcBef>
              <a:buClr>
                <a:schemeClr val="accent2"/>
              </a:buClr>
              <a:buFont typeface="Wingdings" pitchFamily="2" charset="2"/>
              <a:buChar char="l"/>
              <a:defRPr sz="1400" b="0" kern="1200">
                <a:solidFill>
                  <a:schemeClr val="accent2"/>
                </a:solidFill>
                <a:latin typeface="+mn-lt"/>
                <a:ea typeface="+mn-ea"/>
                <a:cs typeface="+mn-cs"/>
              </a:defRPr>
            </a:lvl6pPr>
            <a:lvl7pPr marL="1619250" indent="-180975" algn="l" defTabSz="895350" rtl="0" eaLnBrk="1" latinLnBrk="0" hangingPunct="1">
              <a:lnSpc>
                <a:spcPct val="120000"/>
              </a:lnSpc>
              <a:spcBef>
                <a:spcPts val="0"/>
              </a:spcBef>
              <a:buClr>
                <a:schemeClr val="accent1"/>
              </a:buClr>
              <a:buFont typeface="Wingdings" pitchFamily="2" charset="2"/>
              <a:buChar char="l"/>
              <a:defRPr sz="1400" b="0" kern="1200">
                <a:solidFill>
                  <a:schemeClr val="accent2"/>
                </a:solidFill>
                <a:latin typeface="+mn-lt"/>
                <a:ea typeface="+mn-ea"/>
                <a:cs typeface="+mn-cs"/>
              </a:defRPr>
            </a:lvl7pPr>
            <a:lvl8pPr marL="1971675" indent="-180975" algn="l" defTabSz="895350" rtl="0" eaLnBrk="1" latinLnBrk="0" hangingPunct="1">
              <a:lnSpc>
                <a:spcPct val="120000"/>
              </a:lnSpc>
              <a:spcBef>
                <a:spcPts val="0"/>
              </a:spcBef>
              <a:buClr>
                <a:schemeClr val="tx2"/>
              </a:buClr>
              <a:buFont typeface="Wingdings" pitchFamily="2" charset="2"/>
              <a:buChar char="l"/>
              <a:defRPr sz="1400" b="0" kern="1200">
                <a:solidFill>
                  <a:schemeClr val="accent2"/>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lgn="ctr">
              <a:lnSpc>
                <a:spcPct val="100000"/>
              </a:lnSpc>
              <a:buClr>
                <a:srgbClr val="FFFFFF"/>
              </a:buClr>
              <a:buNone/>
            </a:pPr>
            <a:r>
              <a:rPr lang="fr-FR" sz="1000" b="1" dirty="0">
                <a:solidFill>
                  <a:srgbClr val="5E514D"/>
                </a:solidFill>
              </a:rPr>
              <a:t>FINANCER LES ENTREPRISES                 </a:t>
            </a:r>
            <a:br>
              <a:rPr lang="fr-FR" sz="1000" b="1" dirty="0">
                <a:solidFill>
                  <a:srgbClr val="5E514D"/>
                </a:solidFill>
              </a:rPr>
            </a:br>
            <a:r>
              <a:rPr lang="fr-FR" sz="1000" b="1" dirty="0">
                <a:solidFill>
                  <a:srgbClr val="5E514D"/>
                </a:solidFill>
              </a:rPr>
              <a:t>DANS LEURS BESOINS </a:t>
            </a:r>
            <a:br>
              <a:rPr lang="fr-FR" sz="1000" b="1" dirty="0">
                <a:solidFill>
                  <a:srgbClr val="5E514D"/>
                </a:solidFill>
              </a:rPr>
            </a:br>
            <a:r>
              <a:rPr lang="fr-FR" sz="1000" b="1" dirty="0">
                <a:solidFill>
                  <a:srgbClr val="5E514D"/>
                </a:solidFill>
              </a:rPr>
              <a:t>D’INVESTISSEMENTS ET DE TRÉSORERIE</a:t>
            </a:r>
          </a:p>
        </p:txBody>
      </p:sp>
      <p:sp>
        <p:nvSpPr>
          <p:cNvPr id="8" name="Espace réservé du contenu 7">
            <a:extLst>
              <a:ext uri="{FF2B5EF4-FFF2-40B4-BE49-F238E27FC236}">
                <a16:creationId xmlns:a16="http://schemas.microsoft.com/office/drawing/2014/main" id="{A7C25FE5-63F7-E16D-7CFE-F890DD8740DE}"/>
              </a:ext>
            </a:extLst>
          </p:cNvPr>
          <p:cNvSpPr txBox="1">
            <a:spLocks/>
          </p:cNvSpPr>
          <p:nvPr/>
        </p:nvSpPr>
        <p:spPr bwMode="gray">
          <a:xfrm>
            <a:off x="4130504" y="3675701"/>
            <a:ext cx="1581737" cy="461665"/>
          </a:xfrm>
          <a:prstGeom prst="rect">
            <a:avLst/>
          </a:prstGeom>
        </p:spPr>
        <p:txBody>
          <a:bodyPr vert="horz" wrap="square" lIns="0" tIns="0" rIns="0" bIns="0" rtlCol="0">
            <a:spAutoFit/>
          </a:bodyPr>
          <a:lstStyle>
            <a:lvl1pPr marL="0" indent="0" algn="l" defTabSz="914400" rtl="0" eaLnBrk="1" latinLnBrk="0" hangingPunct="1">
              <a:lnSpc>
                <a:spcPct val="85000"/>
              </a:lnSpc>
              <a:spcBef>
                <a:spcPts val="0"/>
              </a:spcBef>
              <a:spcAft>
                <a:spcPts val="3000"/>
              </a:spcAft>
              <a:buFont typeface="Arial" pitchFamily="34" charset="0"/>
              <a:buNone/>
              <a:defRPr sz="3200" b="0" kern="1200">
                <a:solidFill>
                  <a:schemeClr val="accent2"/>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400" kern="1200">
                <a:solidFill>
                  <a:schemeClr val="accent2"/>
                </a:solidFill>
                <a:latin typeface="+mn-lt"/>
                <a:ea typeface="+mn-ea"/>
                <a:cs typeface="+mn-cs"/>
              </a:defRPr>
            </a:lvl2pPr>
            <a:lvl3pPr marL="180975" indent="-180975" algn="l" defTabSz="914400" rtl="0" eaLnBrk="1" latinLnBrk="0" hangingPunct="1">
              <a:lnSpc>
                <a:spcPct val="120000"/>
              </a:lnSpc>
              <a:spcBef>
                <a:spcPts val="0"/>
              </a:spcBef>
              <a:buFont typeface="Wingdings" pitchFamily="2" charset="2"/>
              <a:buChar char="l"/>
              <a:defRPr sz="1400" kern="1200">
                <a:solidFill>
                  <a:schemeClr val="accent2"/>
                </a:solidFill>
                <a:latin typeface="+mn-lt"/>
                <a:ea typeface="+mn-ea"/>
                <a:cs typeface="+mn-cs"/>
              </a:defRPr>
            </a:lvl3pPr>
            <a:lvl4pPr marL="542925" indent="-180975" algn="l" defTabSz="914400" rtl="0" eaLnBrk="1" latinLnBrk="0" hangingPunct="1">
              <a:lnSpc>
                <a:spcPct val="120000"/>
              </a:lnSpc>
              <a:spcBef>
                <a:spcPts val="0"/>
              </a:spcBef>
              <a:buClr>
                <a:schemeClr val="accent1"/>
              </a:buClr>
              <a:buFont typeface="Wingdings" pitchFamily="2" charset="2"/>
              <a:buChar char="l"/>
              <a:defRPr sz="1400" kern="1200">
                <a:solidFill>
                  <a:schemeClr val="accent2"/>
                </a:solidFill>
                <a:latin typeface="+mn-lt"/>
                <a:ea typeface="+mn-ea"/>
                <a:cs typeface="+mn-cs"/>
              </a:defRPr>
            </a:lvl4pPr>
            <a:lvl5pPr marL="895350" indent="-180975" algn="l" defTabSz="914400" rtl="0" eaLnBrk="1" latinLnBrk="0" hangingPunct="1">
              <a:lnSpc>
                <a:spcPct val="120000"/>
              </a:lnSpc>
              <a:spcBef>
                <a:spcPts val="0"/>
              </a:spcBef>
              <a:buClr>
                <a:schemeClr val="tx2"/>
              </a:buClr>
              <a:buFont typeface="Wingdings" pitchFamily="2" charset="2"/>
              <a:buChar char="l"/>
              <a:defRPr sz="1400" kern="1200">
                <a:solidFill>
                  <a:schemeClr val="accent2"/>
                </a:solidFill>
                <a:latin typeface="+mn-lt"/>
                <a:ea typeface="+mn-ea"/>
                <a:cs typeface="+mn-cs"/>
              </a:defRPr>
            </a:lvl5pPr>
            <a:lvl6pPr marL="1257300" indent="-180975" algn="l" defTabSz="895350" rtl="0" eaLnBrk="1" latinLnBrk="0" hangingPunct="1">
              <a:lnSpc>
                <a:spcPct val="120000"/>
              </a:lnSpc>
              <a:spcBef>
                <a:spcPts val="0"/>
              </a:spcBef>
              <a:buClr>
                <a:schemeClr val="accent2"/>
              </a:buClr>
              <a:buFont typeface="Wingdings" pitchFamily="2" charset="2"/>
              <a:buChar char="l"/>
              <a:defRPr sz="1400" b="0" kern="1200">
                <a:solidFill>
                  <a:schemeClr val="accent2"/>
                </a:solidFill>
                <a:latin typeface="+mn-lt"/>
                <a:ea typeface="+mn-ea"/>
                <a:cs typeface="+mn-cs"/>
              </a:defRPr>
            </a:lvl6pPr>
            <a:lvl7pPr marL="1619250" indent="-180975" algn="l" defTabSz="895350" rtl="0" eaLnBrk="1" latinLnBrk="0" hangingPunct="1">
              <a:lnSpc>
                <a:spcPct val="120000"/>
              </a:lnSpc>
              <a:spcBef>
                <a:spcPts val="0"/>
              </a:spcBef>
              <a:buClr>
                <a:schemeClr val="accent1"/>
              </a:buClr>
              <a:buFont typeface="Wingdings" pitchFamily="2" charset="2"/>
              <a:buChar char="l"/>
              <a:defRPr sz="1400" b="0" kern="1200">
                <a:solidFill>
                  <a:schemeClr val="accent2"/>
                </a:solidFill>
                <a:latin typeface="+mn-lt"/>
                <a:ea typeface="+mn-ea"/>
                <a:cs typeface="+mn-cs"/>
              </a:defRPr>
            </a:lvl7pPr>
            <a:lvl8pPr marL="1971675" indent="-180975" algn="l" defTabSz="895350" rtl="0" eaLnBrk="1" latinLnBrk="0" hangingPunct="1">
              <a:lnSpc>
                <a:spcPct val="120000"/>
              </a:lnSpc>
              <a:spcBef>
                <a:spcPts val="0"/>
              </a:spcBef>
              <a:buClr>
                <a:schemeClr val="tx2"/>
              </a:buClr>
              <a:buFont typeface="Wingdings" pitchFamily="2" charset="2"/>
              <a:buChar char="l"/>
              <a:defRPr sz="1400" b="0" kern="1200">
                <a:solidFill>
                  <a:schemeClr val="accent2"/>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lgn="ctr">
              <a:lnSpc>
                <a:spcPct val="100000"/>
              </a:lnSpc>
              <a:buClr>
                <a:srgbClr val="FFFFFF"/>
              </a:buClr>
              <a:buNone/>
            </a:pPr>
            <a:r>
              <a:rPr lang="fr-FR" sz="1000" b="1" dirty="0">
                <a:solidFill>
                  <a:srgbClr val="5E514D"/>
                </a:solidFill>
              </a:rPr>
              <a:t>SOUTENIR LA CROISSANCE </a:t>
            </a:r>
            <a:br>
              <a:rPr lang="fr-FR" sz="1000" b="1" dirty="0">
                <a:solidFill>
                  <a:srgbClr val="5E514D"/>
                </a:solidFill>
              </a:rPr>
            </a:br>
            <a:r>
              <a:rPr lang="fr-FR" sz="1000" b="1" dirty="0">
                <a:solidFill>
                  <a:srgbClr val="5E514D"/>
                </a:solidFill>
              </a:rPr>
              <a:t>DES PME PARTOUT </a:t>
            </a:r>
            <a:br>
              <a:rPr lang="fr-FR" sz="1000" b="1" dirty="0">
                <a:solidFill>
                  <a:srgbClr val="5E514D"/>
                </a:solidFill>
              </a:rPr>
            </a:br>
            <a:r>
              <a:rPr lang="fr-FR" sz="1000" b="1" dirty="0">
                <a:solidFill>
                  <a:srgbClr val="5E514D"/>
                </a:solidFill>
              </a:rPr>
              <a:t>EN FRANCE</a:t>
            </a:r>
          </a:p>
        </p:txBody>
      </p:sp>
      <p:sp>
        <p:nvSpPr>
          <p:cNvPr id="9" name="Espace réservé du contenu 7">
            <a:extLst>
              <a:ext uri="{FF2B5EF4-FFF2-40B4-BE49-F238E27FC236}">
                <a16:creationId xmlns:a16="http://schemas.microsoft.com/office/drawing/2014/main" id="{6F205128-7A3C-28A9-541A-01572BBE15BA}"/>
              </a:ext>
            </a:extLst>
          </p:cNvPr>
          <p:cNvSpPr txBox="1">
            <a:spLocks/>
          </p:cNvSpPr>
          <p:nvPr/>
        </p:nvSpPr>
        <p:spPr bwMode="gray">
          <a:xfrm>
            <a:off x="6433599" y="3675701"/>
            <a:ext cx="2051929" cy="461665"/>
          </a:xfrm>
          <a:prstGeom prst="rect">
            <a:avLst/>
          </a:prstGeom>
        </p:spPr>
        <p:txBody>
          <a:bodyPr vert="horz" wrap="square" lIns="0" tIns="0" rIns="0" bIns="0" rtlCol="0">
            <a:spAutoFit/>
          </a:bodyPr>
          <a:lstStyle>
            <a:lvl1pPr marL="0" indent="0" algn="l" defTabSz="914400" rtl="0" eaLnBrk="1" latinLnBrk="0" hangingPunct="1">
              <a:lnSpc>
                <a:spcPct val="85000"/>
              </a:lnSpc>
              <a:spcBef>
                <a:spcPts val="0"/>
              </a:spcBef>
              <a:spcAft>
                <a:spcPts val="3000"/>
              </a:spcAft>
              <a:buFont typeface="Arial" pitchFamily="34" charset="0"/>
              <a:buNone/>
              <a:defRPr sz="3200" b="0" kern="1200">
                <a:solidFill>
                  <a:schemeClr val="accent2"/>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400" kern="1200">
                <a:solidFill>
                  <a:schemeClr val="accent2"/>
                </a:solidFill>
                <a:latin typeface="+mn-lt"/>
                <a:ea typeface="+mn-ea"/>
                <a:cs typeface="+mn-cs"/>
              </a:defRPr>
            </a:lvl2pPr>
            <a:lvl3pPr marL="180975" indent="-180975" algn="l" defTabSz="914400" rtl="0" eaLnBrk="1" latinLnBrk="0" hangingPunct="1">
              <a:lnSpc>
                <a:spcPct val="120000"/>
              </a:lnSpc>
              <a:spcBef>
                <a:spcPts val="0"/>
              </a:spcBef>
              <a:buFont typeface="Wingdings" pitchFamily="2" charset="2"/>
              <a:buChar char="l"/>
              <a:defRPr sz="1400" kern="1200">
                <a:solidFill>
                  <a:schemeClr val="accent2"/>
                </a:solidFill>
                <a:latin typeface="+mn-lt"/>
                <a:ea typeface="+mn-ea"/>
                <a:cs typeface="+mn-cs"/>
              </a:defRPr>
            </a:lvl3pPr>
            <a:lvl4pPr marL="542925" indent="-180975" algn="l" defTabSz="914400" rtl="0" eaLnBrk="1" latinLnBrk="0" hangingPunct="1">
              <a:lnSpc>
                <a:spcPct val="120000"/>
              </a:lnSpc>
              <a:spcBef>
                <a:spcPts val="0"/>
              </a:spcBef>
              <a:buClr>
                <a:schemeClr val="accent1"/>
              </a:buClr>
              <a:buFont typeface="Wingdings" pitchFamily="2" charset="2"/>
              <a:buChar char="l"/>
              <a:defRPr sz="1400" kern="1200">
                <a:solidFill>
                  <a:schemeClr val="accent2"/>
                </a:solidFill>
                <a:latin typeface="+mn-lt"/>
                <a:ea typeface="+mn-ea"/>
                <a:cs typeface="+mn-cs"/>
              </a:defRPr>
            </a:lvl4pPr>
            <a:lvl5pPr marL="895350" indent="-180975" algn="l" defTabSz="914400" rtl="0" eaLnBrk="1" latinLnBrk="0" hangingPunct="1">
              <a:lnSpc>
                <a:spcPct val="120000"/>
              </a:lnSpc>
              <a:spcBef>
                <a:spcPts val="0"/>
              </a:spcBef>
              <a:buClr>
                <a:schemeClr val="tx2"/>
              </a:buClr>
              <a:buFont typeface="Wingdings" pitchFamily="2" charset="2"/>
              <a:buChar char="l"/>
              <a:defRPr sz="1400" kern="1200">
                <a:solidFill>
                  <a:schemeClr val="accent2"/>
                </a:solidFill>
                <a:latin typeface="+mn-lt"/>
                <a:ea typeface="+mn-ea"/>
                <a:cs typeface="+mn-cs"/>
              </a:defRPr>
            </a:lvl5pPr>
            <a:lvl6pPr marL="1257300" indent="-180975" algn="l" defTabSz="895350" rtl="0" eaLnBrk="1" latinLnBrk="0" hangingPunct="1">
              <a:lnSpc>
                <a:spcPct val="120000"/>
              </a:lnSpc>
              <a:spcBef>
                <a:spcPts val="0"/>
              </a:spcBef>
              <a:buClr>
                <a:schemeClr val="accent2"/>
              </a:buClr>
              <a:buFont typeface="Wingdings" pitchFamily="2" charset="2"/>
              <a:buChar char="l"/>
              <a:defRPr sz="1400" b="0" kern="1200">
                <a:solidFill>
                  <a:schemeClr val="accent2"/>
                </a:solidFill>
                <a:latin typeface="+mn-lt"/>
                <a:ea typeface="+mn-ea"/>
                <a:cs typeface="+mn-cs"/>
              </a:defRPr>
            </a:lvl6pPr>
            <a:lvl7pPr marL="1619250" indent="-180975" algn="l" defTabSz="895350" rtl="0" eaLnBrk="1" latinLnBrk="0" hangingPunct="1">
              <a:lnSpc>
                <a:spcPct val="120000"/>
              </a:lnSpc>
              <a:spcBef>
                <a:spcPts val="0"/>
              </a:spcBef>
              <a:buClr>
                <a:schemeClr val="accent1"/>
              </a:buClr>
              <a:buFont typeface="Wingdings" pitchFamily="2" charset="2"/>
              <a:buChar char="l"/>
              <a:defRPr sz="1400" b="0" kern="1200">
                <a:solidFill>
                  <a:schemeClr val="accent2"/>
                </a:solidFill>
                <a:latin typeface="+mn-lt"/>
                <a:ea typeface="+mn-ea"/>
                <a:cs typeface="+mn-cs"/>
              </a:defRPr>
            </a:lvl7pPr>
            <a:lvl8pPr marL="1971675" indent="-180975" algn="l" defTabSz="895350" rtl="0" eaLnBrk="1" latinLnBrk="0" hangingPunct="1">
              <a:lnSpc>
                <a:spcPct val="120000"/>
              </a:lnSpc>
              <a:spcBef>
                <a:spcPts val="0"/>
              </a:spcBef>
              <a:buClr>
                <a:schemeClr val="tx2"/>
              </a:buClr>
              <a:buFont typeface="Wingdings" pitchFamily="2" charset="2"/>
              <a:buChar char="l"/>
              <a:defRPr sz="1400" b="0" kern="1200">
                <a:solidFill>
                  <a:schemeClr val="accent2"/>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lgn="ctr">
              <a:lnSpc>
                <a:spcPct val="100000"/>
              </a:lnSpc>
              <a:buClr>
                <a:srgbClr val="FFFFFF"/>
              </a:buClr>
              <a:buNone/>
            </a:pPr>
            <a:r>
              <a:rPr lang="fr-FR" sz="1000" b="1" dirty="0">
                <a:solidFill>
                  <a:srgbClr val="5E514D"/>
                </a:solidFill>
              </a:rPr>
              <a:t>RENFORCER LES ETI </a:t>
            </a:r>
            <a:br>
              <a:rPr lang="fr-FR" sz="1000" b="1" dirty="0">
                <a:solidFill>
                  <a:srgbClr val="5E514D"/>
                </a:solidFill>
              </a:rPr>
            </a:br>
            <a:r>
              <a:rPr lang="fr-FR" sz="1000" b="1" dirty="0">
                <a:solidFill>
                  <a:srgbClr val="5E514D"/>
                </a:solidFill>
              </a:rPr>
              <a:t>DANS LEUR DÉVELOPPEMENT </a:t>
            </a:r>
            <a:br>
              <a:rPr lang="fr-FR" sz="1000" b="1" dirty="0">
                <a:solidFill>
                  <a:srgbClr val="5E514D"/>
                </a:solidFill>
              </a:rPr>
            </a:br>
            <a:r>
              <a:rPr lang="fr-FR" sz="1000" b="1" dirty="0">
                <a:solidFill>
                  <a:srgbClr val="5E514D"/>
                </a:solidFill>
              </a:rPr>
              <a:t>ET LEUR INTERNATIONALISATION</a:t>
            </a:r>
          </a:p>
        </p:txBody>
      </p:sp>
      <p:sp>
        <p:nvSpPr>
          <p:cNvPr id="10" name="Espace réservé du contenu 7">
            <a:extLst>
              <a:ext uri="{FF2B5EF4-FFF2-40B4-BE49-F238E27FC236}">
                <a16:creationId xmlns:a16="http://schemas.microsoft.com/office/drawing/2014/main" id="{ED2A7DEF-0949-0121-AF69-297F20003EF4}"/>
              </a:ext>
            </a:extLst>
          </p:cNvPr>
          <p:cNvSpPr txBox="1">
            <a:spLocks/>
          </p:cNvSpPr>
          <p:nvPr/>
        </p:nvSpPr>
        <p:spPr bwMode="gray">
          <a:xfrm>
            <a:off x="9094321" y="3675701"/>
            <a:ext cx="1687496" cy="461665"/>
          </a:xfrm>
          <a:prstGeom prst="rect">
            <a:avLst/>
          </a:prstGeom>
        </p:spPr>
        <p:txBody>
          <a:bodyPr vert="horz" lIns="0" tIns="0" rIns="0" bIns="0" rtlCol="0">
            <a:spAutoFit/>
          </a:bodyPr>
          <a:lstStyle>
            <a:lvl1pPr marL="0" indent="0" algn="l" defTabSz="914400" rtl="0" eaLnBrk="1" latinLnBrk="0" hangingPunct="1">
              <a:lnSpc>
                <a:spcPct val="85000"/>
              </a:lnSpc>
              <a:spcBef>
                <a:spcPts val="0"/>
              </a:spcBef>
              <a:spcAft>
                <a:spcPts val="3000"/>
              </a:spcAft>
              <a:buFont typeface="Arial" pitchFamily="34" charset="0"/>
              <a:buNone/>
              <a:defRPr sz="3200" b="0" kern="1200">
                <a:solidFill>
                  <a:schemeClr val="accent2"/>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400" kern="1200">
                <a:solidFill>
                  <a:schemeClr val="accent2"/>
                </a:solidFill>
                <a:latin typeface="+mn-lt"/>
                <a:ea typeface="+mn-ea"/>
                <a:cs typeface="+mn-cs"/>
              </a:defRPr>
            </a:lvl2pPr>
            <a:lvl3pPr marL="180975" indent="-180975" algn="l" defTabSz="914400" rtl="0" eaLnBrk="1" latinLnBrk="0" hangingPunct="1">
              <a:lnSpc>
                <a:spcPct val="120000"/>
              </a:lnSpc>
              <a:spcBef>
                <a:spcPts val="0"/>
              </a:spcBef>
              <a:buFont typeface="Wingdings" pitchFamily="2" charset="2"/>
              <a:buChar char="l"/>
              <a:defRPr sz="1400" kern="1200">
                <a:solidFill>
                  <a:schemeClr val="accent2"/>
                </a:solidFill>
                <a:latin typeface="+mn-lt"/>
                <a:ea typeface="+mn-ea"/>
                <a:cs typeface="+mn-cs"/>
              </a:defRPr>
            </a:lvl3pPr>
            <a:lvl4pPr marL="542925" indent="-180975" algn="l" defTabSz="914400" rtl="0" eaLnBrk="1" latinLnBrk="0" hangingPunct="1">
              <a:lnSpc>
                <a:spcPct val="120000"/>
              </a:lnSpc>
              <a:spcBef>
                <a:spcPts val="0"/>
              </a:spcBef>
              <a:buClr>
                <a:schemeClr val="accent1"/>
              </a:buClr>
              <a:buFont typeface="Wingdings" pitchFamily="2" charset="2"/>
              <a:buChar char="l"/>
              <a:defRPr sz="1400" kern="1200">
                <a:solidFill>
                  <a:schemeClr val="accent2"/>
                </a:solidFill>
                <a:latin typeface="+mn-lt"/>
                <a:ea typeface="+mn-ea"/>
                <a:cs typeface="+mn-cs"/>
              </a:defRPr>
            </a:lvl4pPr>
            <a:lvl5pPr marL="895350" indent="-180975" algn="l" defTabSz="914400" rtl="0" eaLnBrk="1" latinLnBrk="0" hangingPunct="1">
              <a:lnSpc>
                <a:spcPct val="120000"/>
              </a:lnSpc>
              <a:spcBef>
                <a:spcPts val="0"/>
              </a:spcBef>
              <a:buClr>
                <a:schemeClr val="tx2"/>
              </a:buClr>
              <a:buFont typeface="Wingdings" pitchFamily="2" charset="2"/>
              <a:buChar char="l"/>
              <a:defRPr sz="1400" kern="1200">
                <a:solidFill>
                  <a:schemeClr val="accent2"/>
                </a:solidFill>
                <a:latin typeface="+mn-lt"/>
                <a:ea typeface="+mn-ea"/>
                <a:cs typeface="+mn-cs"/>
              </a:defRPr>
            </a:lvl5pPr>
            <a:lvl6pPr marL="1257300" indent="-180975" algn="l" defTabSz="895350" rtl="0" eaLnBrk="1" latinLnBrk="0" hangingPunct="1">
              <a:lnSpc>
                <a:spcPct val="120000"/>
              </a:lnSpc>
              <a:spcBef>
                <a:spcPts val="0"/>
              </a:spcBef>
              <a:buClr>
                <a:schemeClr val="accent2"/>
              </a:buClr>
              <a:buFont typeface="Wingdings" pitchFamily="2" charset="2"/>
              <a:buChar char="l"/>
              <a:defRPr sz="1400" b="0" kern="1200">
                <a:solidFill>
                  <a:schemeClr val="accent2"/>
                </a:solidFill>
                <a:latin typeface="+mn-lt"/>
                <a:ea typeface="+mn-ea"/>
                <a:cs typeface="+mn-cs"/>
              </a:defRPr>
            </a:lvl6pPr>
            <a:lvl7pPr marL="1619250" indent="-180975" algn="l" defTabSz="895350" rtl="0" eaLnBrk="1" latinLnBrk="0" hangingPunct="1">
              <a:lnSpc>
                <a:spcPct val="120000"/>
              </a:lnSpc>
              <a:spcBef>
                <a:spcPts val="0"/>
              </a:spcBef>
              <a:buClr>
                <a:schemeClr val="accent1"/>
              </a:buClr>
              <a:buFont typeface="Wingdings" pitchFamily="2" charset="2"/>
              <a:buChar char="l"/>
              <a:defRPr sz="1400" b="0" kern="1200">
                <a:solidFill>
                  <a:schemeClr val="accent2"/>
                </a:solidFill>
                <a:latin typeface="+mn-lt"/>
                <a:ea typeface="+mn-ea"/>
                <a:cs typeface="+mn-cs"/>
              </a:defRPr>
            </a:lvl7pPr>
            <a:lvl8pPr marL="1971675" indent="-180975" algn="l" defTabSz="895350" rtl="0" eaLnBrk="1" latinLnBrk="0" hangingPunct="1">
              <a:lnSpc>
                <a:spcPct val="120000"/>
              </a:lnSpc>
              <a:spcBef>
                <a:spcPts val="0"/>
              </a:spcBef>
              <a:buClr>
                <a:schemeClr val="tx2"/>
              </a:buClr>
              <a:buFont typeface="Wingdings" pitchFamily="2" charset="2"/>
              <a:buChar char="l"/>
              <a:defRPr sz="1400" b="0" kern="1200">
                <a:solidFill>
                  <a:schemeClr val="accent2"/>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lgn="ctr">
              <a:lnSpc>
                <a:spcPct val="100000"/>
              </a:lnSpc>
              <a:buClr>
                <a:srgbClr val="FFFFFF"/>
              </a:buClr>
              <a:buNone/>
            </a:pPr>
            <a:r>
              <a:rPr lang="fr-FR" sz="1000" b="1" dirty="0">
                <a:solidFill>
                  <a:srgbClr val="5E514D"/>
                </a:solidFill>
              </a:rPr>
              <a:t>PARTICIPER </a:t>
            </a:r>
            <a:br>
              <a:rPr lang="fr-FR" sz="1000" b="1" dirty="0">
                <a:solidFill>
                  <a:srgbClr val="5E514D"/>
                </a:solidFill>
              </a:rPr>
            </a:br>
            <a:r>
              <a:rPr lang="fr-FR" sz="1000" b="1" dirty="0">
                <a:solidFill>
                  <a:srgbClr val="5E514D"/>
                </a:solidFill>
              </a:rPr>
              <a:t>AU RAYONNEMENT </a:t>
            </a:r>
            <a:br>
              <a:rPr lang="fr-FR" sz="1000" b="1" dirty="0">
                <a:solidFill>
                  <a:srgbClr val="5E514D"/>
                </a:solidFill>
              </a:rPr>
            </a:br>
            <a:r>
              <a:rPr lang="fr-FR" sz="1000" b="1" dirty="0">
                <a:solidFill>
                  <a:srgbClr val="5E514D"/>
                </a:solidFill>
              </a:rPr>
              <a:t>DES GRANDES ENTREPRISES</a:t>
            </a:r>
          </a:p>
        </p:txBody>
      </p:sp>
      <p:sp>
        <p:nvSpPr>
          <p:cNvPr id="11" name="Ellipse 10">
            <a:extLst>
              <a:ext uri="{FF2B5EF4-FFF2-40B4-BE49-F238E27FC236}">
                <a16:creationId xmlns:a16="http://schemas.microsoft.com/office/drawing/2014/main" id="{B4B220BC-A77D-A23C-56D8-EB0E786B3E2D}"/>
              </a:ext>
            </a:extLst>
          </p:cNvPr>
          <p:cNvSpPr/>
          <p:nvPr/>
        </p:nvSpPr>
        <p:spPr>
          <a:xfrm>
            <a:off x="1913844" y="2794664"/>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5E514D"/>
                </a:solidFill>
                <a:latin typeface="+mj-lt"/>
              </a:rPr>
              <a:t>TPE</a:t>
            </a:r>
          </a:p>
        </p:txBody>
      </p:sp>
      <p:sp>
        <p:nvSpPr>
          <p:cNvPr id="12" name="Ellipse 11">
            <a:extLst>
              <a:ext uri="{FF2B5EF4-FFF2-40B4-BE49-F238E27FC236}">
                <a16:creationId xmlns:a16="http://schemas.microsoft.com/office/drawing/2014/main" id="{394D589F-9363-2D11-8E81-2B44E1223EFC}"/>
              </a:ext>
            </a:extLst>
          </p:cNvPr>
          <p:cNvSpPr/>
          <p:nvPr/>
        </p:nvSpPr>
        <p:spPr>
          <a:xfrm>
            <a:off x="4381372" y="2619340"/>
            <a:ext cx="882837" cy="8953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5E514D"/>
                </a:solidFill>
                <a:latin typeface="+mj-lt"/>
              </a:rPr>
              <a:t>PME</a:t>
            </a:r>
            <a:endParaRPr lang="fr-FR" sz="1600" dirty="0">
              <a:solidFill>
                <a:srgbClr val="5E514D"/>
              </a:solidFill>
              <a:latin typeface="+mj-lt"/>
            </a:endParaRPr>
          </a:p>
        </p:txBody>
      </p:sp>
      <p:sp>
        <p:nvSpPr>
          <p:cNvPr id="13" name="Ellipse 12">
            <a:extLst>
              <a:ext uri="{FF2B5EF4-FFF2-40B4-BE49-F238E27FC236}">
                <a16:creationId xmlns:a16="http://schemas.microsoft.com/office/drawing/2014/main" id="{8652256A-B6C5-1980-F2F7-18102DDA6155}"/>
              </a:ext>
            </a:extLst>
          </p:cNvPr>
          <p:cNvSpPr/>
          <p:nvPr/>
        </p:nvSpPr>
        <p:spPr>
          <a:xfrm>
            <a:off x="6739563" y="2358638"/>
            <a:ext cx="1165297" cy="1156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rgbClr val="5E514D"/>
                </a:solidFill>
                <a:latin typeface="+mj-lt"/>
              </a:rPr>
              <a:t>ETI</a:t>
            </a:r>
            <a:endParaRPr lang="fr-FR" sz="1600" dirty="0">
              <a:solidFill>
                <a:srgbClr val="5E514D"/>
              </a:solidFill>
              <a:latin typeface="+mj-lt"/>
            </a:endParaRPr>
          </a:p>
        </p:txBody>
      </p:sp>
      <p:sp>
        <p:nvSpPr>
          <p:cNvPr id="14" name="Ellipse 13">
            <a:extLst>
              <a:ext uri="{FF2B5EF4-FFF2-40B4-BE49-F238E27FC236}">
                <a16:creationId xmlns:a16="http://schemas.microsoft.com/office/drawing/2014/main" id="{1B873E33-D2F6-0E8D-FB57-A124694FCAA1}"/>
              </a:ext>
            </a:extLst>
          </p:cNvPr>
          <p:cNvSpPr/>
          <p:nvPr/>
        </p:nvSpPr>
        <p:spPr>
          <a:xfrm>
            <a:off x="9038069" y="1714664"/>
            <a:ext cx="1800000" cy="18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a:solidFill>
                  <a:srgbClr val="5E514D"/>
                </a:solidFill>
                <a:latin typeface="+mj-lt"/>
              </a:rPr>
              <a:t>GE</a:t>
            </a:r>
            <a:endParaRPr lang="fr-FR" sz="1600" dirty="0">
              <a:solidFill>
                <a:srgbClr val="5E514D"/>
              </a:solidFill>
              <a:latin typeface="+mj-lt"/>
            </a:endParaRPr>
          </a:p>
        </p:txBody>
      </p:sp>
      <p:sp>
        <p:nvSpPr>
          <p:cNvPr id="15" name="Espace réservé du contenu 7">
            <a:extLst>
              <a:ext uri="{FF2B5EF4-FFF2-40B4-BE49-F238E27FC236}">
                <a16:creationId xmlns:a16="http://schemas.microsoft.com/office/drawing/2014/main" id="{598A74F5-EF97-AE51-1102-B12C64A6528E}"/>
              </a:ext>
            </a:extLst>
          </p:cNvPr>
          <p:cNvSpPr txBox="1">
            <a:spLocks/>
          </p:cNvSpPr>
          <p:nvPr/>
        </p:nvSpPr>
        <p:spPr bwMode="gray">
          <a:xfrm>
            <a:off x="1631200" y="4251764"/>
            <a:ext cx="1285288" cy="492443"/>
          </a:xfrm>
          <a:prstGeom prst="rect">
            <a:avLst/>
          </a:prstGeom>
        </p:spPr>
        <p:txBody>
          <a:bodyPr vert="horz" wrap="square" lIns="0" tIns="0" rIns="0" bIns="0" rtlCol="0">
            <a:spAutoFit/>
          </a:bodyPr>
          <a:lstStyle>
            <a:lvl1pPr marL="0" indent="0" algn="l" defTabSz="914400" rtl="0" eaLnBrk="1" latinLnBrk="0" hangingPunct="1">
              <a:lnSpc>
                <a:spcPct val="85000"/>
              </a:lnSpc>
              <a:spcBef>
                <a:spcPts val="0"/>
              </a:spcBef>
              <a:spcAft>
                <a:spcPts val="3000"/>
              </a:spcAft>
              <a:buFont typeface="Arial" pitchFamily="34" charset="0"/>
              <a:buNone/>
              <a:defRPr sz="3200" b="0" kern="1200">
                <a:solidFill>
                  <a:schemeClr val="accent2"/>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400" kern="1200">
                <a:solidFill>
                  <a:schemeClr val="accent2"/>
                </a:solidFill>
                <a:latin typeface="+mn-lt"/>
                <a:ea typeface="+mn-ea"/>
                <a:cs typeface="+mn-cs"/>
              </a:defRPr>
            </a:lvl2pPr>
            <a:lvl3pPr marL="180975" indent="-180975" algn="l" defTabSz="914400" rtl="0" eaLnBrk="1" latinLnBrk="0" hangingPunct="1">
              <a:lnSpc>
                <a:spcPct val="120000"/>
              </a:lnSpc>
              <a:spcBef>
                <a:spcPts val="0"/>
              </a:spcBef>
              <a:buFont typeface="Wingdings" pitchFamily="2" charset="2"/>
              <a:buChar char="l"/>
              <a:defRPr sz="1400" kern="1200">
                <a:solidFill>
                  <a:schemeClr val="accent2"/>
                </a:solidFill>
                <a:latin typeface="+mn-lt"/>
                <a:ea typeface="+mn-ea"/>
                <a:cs typeface="+mn-cs"/>
              </a:defRPr>
            </a:lvl3pPr>
            <a:lvl4pPr marL="542925" indent="-180975" algn="l" defTabSz="914400" rtl="0" eaLnBrk="1" latinLnBrk="0" hangingPunct="1">
              <a:lnSpc>
                <a:spcPct val="120000"/>
              </a:lnSpc>
              <a:spcBef>
                <a:spcPts val="0"/>
              </a:spcBef>
              <a:buClr>
                <a:schemeClr val="accent1"/>
              </a:buClr>
              <a:buFont typeface="Wingdings" pitchFamily="2" charset="2"/>
              <a:buChar char="l"/>
              <a:defRPr sz="1400" kern="1200">
                <a:solidFill>
                  <a:schemeClr val="accent2"/>
                </a:solidFill>
                <a:latin typeface="+mn-lt"/>
                <a:ea typeface="+mn-ea"/>
                <a:cs typeface="+mn-cs"/>
              </a:defRPr>
            </a:lvl4pPr>
            <a:lvl5pPr marL="895350" indent="-180975" algn="l" defTabSz="914400" rtl="0" eaLnBrk="1" latinLnBrk="0" hangingPunct="1">
              <a:lnSpc>
                <a:spcPct val="120000"/>
              </a:lnSpc>
              <a:spcBef>
                <a:spcPts val="0"/>
              </a:spcBef>
              <a:buClr>
                <a:schemeClr val="tx2"/>
              </a:buClr>
              <a:buFont typeface="Wingdings" pitchFamily="2" charset="2"/>
              <a:buChar char="l"/>
              <a:defRPr sz="1400" kern="1200">
                <a:solidFill>
                  <a:schemeClr val="accent2"/>
                </a:solidFill>
                <a:latin typeface="+mn-lt"/>
                <a:ea typeface="+mn-ea"/>
                <a:cs typeface="+mn-cs"/>
              </a:defRPr>
            </a:lvl5pPr>
            <a:lvl6pPr marL="1257300" indent="-180975" algn="l" defTabSz="895350" rtl="0" eaLnBrk="1" latinLnBrk="0" hangingPunct="1">
              <a:lnSpc>
                <a:spcPct val="120000"/>
              </a:lnSpc>
              <a:spcBef>
                <a:spcPts val="0"/>
              </a:spcBef>
              <a:buClr>
                <a:schemeClr val="accent2"/>
              </a:buClr>
              <a:buFont typeface="Wingdings" pitchFamily="2" charset="2"/>
              <a:buChar char="l"/>
              <a:defRPr sz="1400" b="0" kern="1200">
                <a:solidFill>
                  <a:schemeClr val="accent2"/>
                </a:solidFill>
                <a:latin typeface="+mn-lt"/>
                <a:ea typeface="+mn-ea"/>
                <a:cs typeface="+mn-cs"/>
              </a:defRPr>
            </a:lvl6pPr>
            <a:lvl7pPr marL="1619250" indent="-180975" algn="l" defTabSz="895350" rtl="0" eaLnBrk="1" latinLnBrk="0" hangingPunct="1">
              <a:lnSpc>
                <a:spcPct val="120000"/>
              </a:lnSpc>
              <a:spcBef>
                <a:spcPts val="0"/>
              </a:spcBef>
              <a:buClr>
                <a:schemeClr val="accent1"/>
              </a:buClr>
              <a:buFont typeface="Wingdings" pitchFamily="2" charset="2"/>
              <a:buChar char="l"/>
              <a:defRPr sz="1400" b="0" kern="1200">
                <a:solidFill>
                  <a:schemeClr val="accent2"/>
                </a:solidFill>
                <a:latin typeface="+mn-lt"/>
                <a:ea typeface="+mn-ea"/>
                <a:cs typeface="+mn-cs"/>
              </a:defRPr>
            </a:lvl7pPr>
            <a:lvl8pPr marL="1971675" indent="-180975" algn="l" defTabSz="895350" rtl="0" eaLnBrk="1" latinLnBrk="0" hangingPunct="1">
              <a:lnSpc>
                <a:spcPct val="120000"/>
              </a:lnSpc>
              <a:spcBef>
                <a:spcPts val="0"/>
              </a:spcBef>
              <a:buClr>
                <a:schemeClr val="tx2"/>
              </a:buClr>
              <a:buFont typeface="Wingdings" pitchFamily="2" charset="2"/>
              <a:buChar char="l"/>
              <a:defRPr sz="1400" b="0" kern="1200">
                <a:solidFill>
                  <a:schemeClr val="accent2"/>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4938" lvl="2" indent="-134938">
              <a:lnSpc>
                <a:spcPct val="100000"/>
              </a:lnSpc>
              <a:buClr>
                <a:srgbClr val="5E514D"/>
              </a:buClr>
              <a:buSzPct val="100000"/>
              <a:buFont typeface="Arial" panose="020B0604020202020204" pitchFamily="34" charset="0"/>
              <a:buChar char="•"/>
            </a:pPr>
            <a:r>
              <a:rPr lang="fr-FR" sz="800" b="1" dirty="0">
                <a:solidFill>
                  <a:srgbClr val="5E514D"/>
                </a:solidFill>
              </a:rPr>
              <a:t>Amorçage</a:t>
            </a:r>
          </a:p>
          <a:p>
            <a:pPr marL="134938" lvl="2" indent="-134938">
              <a:lnSpc>
                <a:spcPct val="100000"/>
              </a:lnSpc>
              <a:buClr>
                <a:srgbClr val="5E514D"/>
              </a:buClr>
              <a:buSzPct val="100000"/>
              <a:buFont typeface="Arial" panose="020B0604020202020204" pitchFamily="34" charset="0"/>
              <a:buChar char="•"/>
            </a:pPr>
            <a:r>
              <a:rPr lang="fr-FR" sz="800" b="1" dirty="0">
                <a:solidFill>
                  <a:srgbClr val="5E514D"/>
                </a:solidFill>
              </a:rPr>
              <a:t>Aides à l’innovation</a:t>
            </a:r>
          </a:p>
          <a:p>
            <a:pPr marL="134938" lvl="2" indent="-134938">
              <a:lnSpc>
                <a:spcPct val="100000"/>
              </a:lnSpc>
              <a:buClr>
                <a:srgbClr val="5E514D"/>
              </a:buClr>
              <a:buSzPct val="100000"/>
              <a:buFont typeface="Arial" panose="020B0604020202020204" pitchFamily="34" charset="0"/>
              <a:buChar char="•"/>
            </a:pPr>
            <a:r>
              <a:rPr lang="fr-FR" sz="800" b="1" dirty="0">
                <a:solidFill>
                  <a:srgbClr val="5E514D"/>
                </a:solidFill>
              </a:rPr>
              <a:t>Garantie</a:t>
            </a:r>
          </a:p>
          <a:p>
            <a:pPr marL="134938" lvl="2" indent="-134938">
              <a:lnSpc>
                <a:spcPct val="100000"/>
              </a:lnSpc>
              <a:buClr>
                <a:srgbClr val="5E514D"/>
              </a:buClr>
              <a:buSzPct val="100000"/>
              <a:buFont typeface="Arial" panose="020B0604020202020204" pitchFamily="34" charset="0"/>
              <a:buChar char="•"/>
            </a:pPr>
            <a:r>
              <a:rPr lang="fr-FR" sz="800" b="1" dirty="0">
                <a:solidFill>
                  <a:srgbClr val="5E514D"/>
                </a:solidFill>
              </a:rPr>
              <a:t>Financement</a:t>
            </a:r>
          </a:p>
        </p:txBody>
      </p:sp>
      <p:sp>
        <p:nvSpPr>
          <p:cNvPr id="16" name="Espace réservé du contenu 7">
            <a:extLst>
              <a:ext uri="{FF2B5EF4-FFF2-40B4-BE49-F238E27FC236}">
                <a16:creationId xmlns:a16="http://schemas.microsoft.com/office/drawing/2014/main" id="{FE0E7BC9-EB3F-4076-331B-E2BF0B54A4EF}"/>
              </a:ext>
            </a:extLst>
          </p:cNvPr>
          <p:cNvSpPr txBox="1">
            <a:spLocks/>
          </p:cNvSpPr>
          <p:nvPr/>
        </p:nvSpPr>
        <p:spPr bwMode="gray">
          <a:xfrm>
            <a:off x="4043774" y="4251762"/>
            <a:ext cx="1755197" cy="1231106"/>
          </a:xfrm>
          <a:prstGeom prst="rect">
            <a:avLst/>
          </a:prstGeom>
        </p:spPr>
        <p:txBody>
          <a:bodyPr vert="horz" lIns="0" tIns="0" rIns="0" bIns="0" rtlCol="0">
            <a:spAutoFit/>
          </a:bodyPr>
          <a:lstStyle>
            <a:lvl1pPr marL="0" indent="0" algn="l" defTabSz="914400" rtl="0" eaLnBrk="1" latinLnBrk="0" hangingPunct="1">
              <a:lnSpc>
                <a:spcPct val="85000"/>
              </a:lnSpc>
              <a:spcBef>
                <a:spcPts val="0"/>
              </a:spcBef>
              <a:spcAft>
                <a:spcPts val="3000"/>
              </a:spcAft>
              <a:buFont typeface="Arial" pitchFamily="34" charset="0"/>
              <a:buNone/>
              <a:defRPr sz="3200" b="0" kern="1200">
                <a:solidFill>
                  <a:schemeClr val="accent2"/>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400" kern="1200">
                <a:solidFill>
                  <a:schemeClr val="accent2"/>
                </a:solidFill>
                <a:latin typeface="+mn-lt"/>
                <a:ea typeface="+mn-ea"/>
                <a:cs typeface="+mn-cs"/>
              </a:defRPr>
            </a:lvl2pPr>
            <a:lvl3pPr marL="180975" indent="-180975" algn="l" defTabSz="914400" rtl="0" eaLnBrk="1" latinLnBrk="0" hangingPunct="1">
              <a:lnSpc>
                <a:spcPct val="120000"/>
              </a:lnSpc>
              <a:spcBef>
                <a:spcPts val="0"/>
              </a:spcBef>
              <a:buFont typeface="Wingdings" pitchFamily="2" charset="2"/>
              <a:buChar char="l"/>
              <a:defRPr sz="1400" kern="1200">
                <a:solidFill>
                  <a:schemeClr val="accent2"/>
                </a:solidFill>
                <a:latin typeface="+mn-lt"/>
                <a:ea typeface="+mn-ea"/>
                <a:cs typeface="+mn-cs"/>
              </a:defRPr>
            </a:lvl3pPr>
            <a:lvl4pPr marL="542925" indent="-180975" algn="l" defTabSz="914400" rtl="0" eaLnBrk="1" latinLnBrk="0" hangingPunct="1">
              <a:lnSpc>
                <a:spcPct val="120000"/>
              </a:lnSpc>
              <a:spcBef>
                <a:spcPts val="0"/>
              </a:spcBef>
              <a:buClr>
                <a:schemeClr val="accent1"/>
              </a:buClr>
              <a:buFont typeface="Wingdings" pitchFamily="2" charset="2"/>
              <a:buChar char="l"/>
              <a:defRPr sz="1400" kern="1200">
                <a:solidFill>
                  <a:schemeClr val="accent2"/>
                </a:solidFill>
                <a:latin typeface="+mn-lt"/>
                <a:ea typeface="+mn-ea"/>
                <a:cs typeface="+mn-cs"/>
              </a:defRPr>
            </a:lvl4pPr>
            <a:lvl5pPr marL="895350" indent="-180975" algn="l" defTabSz="914400" rtl="0" eaLnBrk="1" latinLnBrk="0" hangingPunct="1">
              <a:lnSpc>
                <a:spcPct val="120000"/>
              </a:lnSpc>
              <a:spcBef>
                <a:spcPts val="0"/>
              </a:spcBef>
              <a:buClr>
                <a:schemeClr val="tx2"/>
              </a:buClr>
              <a:buFont typeface="Wingdings" pitchFamily="2" charset="2"/>
              <a:buChar char="l"/>
              <a:defRPr sz="1400" kern="1200">
                <a:solidFill>
                  <a:schemeClr val="accent2"/>
                </a:solidFill>
                <a:latin typeface="+mn-lt"/>
                <a:ea typeface="+mn-ea"/>
                <a:cs typeface="+mn-cs"/>
              </a:defRPr>
            </a:lvl5pPr>
            <a:lvl6pPr marL="1257300" indent="-180975" algn="l" defTabSz="895350" rtl="0" eaLnBrk="1" latinLnBrk="0" hangingPunct="1">
              <a:lnSpc>
                <a:spcPct val="120000"/>
              </a:lnSpc>
              <a:spcBef>
                <a:spcPts val="0"/>
              </a:spcBef>
              <a:buClr>
                <a:schemeClr val="accent2"/>
              </a:buClr>
              <a:buFont typeface="Wingdings" pitchFamily="2" charset="2"/>
              <a:buChar char="l"/>
              <a:defRPr sz="1400" b="0" kern="1200">
                <a:solidFill>
                  <a:schemeClr val="accent2"/>
                </a:solidFill>
                <a:latin typeface="+mn-lt"/>
                <a:ea typeface="+mn-ea"/>
                <a:cs typeface="+mn-cs"/>
              </a:defRPr>
            </a:lvl6pPr>
            <a:lvl7pPr marL="1619250" indent="-180975" algn="l" defTabSz="895350" rtl="0" eaLnBrk="1" latinLnBrk="0" hangingPunct="1">
              <a:lnSpc>
                <a:spcPct val="120000"/>
              </a:lnSpc>
              <a:spcBef>
                <a:spcPts val="0"/>
              </a:spcBef>
              <a:buClr>
                <a:schemeClr val="accent1"/>
              </a:buClr>
              <a:buFont typeface="Wingdings" pitchFamily="2" charset="2"/>
              <a:buChar char="l"/>
              <a:defRPr sz="1400" b="0" kern="1200">
                <a:solidFill>
                  <a:schemeClr val="accent2"/>
                </a:solidFill>
                <a:latin typeface="+mn-lt"/>
                <a:ea typeface="+mn-ea"/>
                <a:cs typeface="+mn-cs"/>
              </a:defRPr>
            </a:lvl7pPr>
            <a:lvl8pPr marL="1971675" indent="-180975" algn="l" defTabSz="895350" rtl="0" eaLnBrk="1" latinLnBrk="0" hangingPunct="1">
              <a:lnSpc>
                <a:spcPct val="120000"/>
              </a:lnSpc>
              <a:spcBef>
                <a:spcPts val="0"/>
              </a:spcBef>
              <a:buClr>
                <a:schemeClr val="tx2"/>
              </a:buClr>
              <a:buFont typeface="Wingdings" pitchFamily="2" charset="2"/>
              <a:buChar char="l"/>
              <a:defRPr sz="1400" b="0" kern="1200">
                <a:solidFill>
                  <a:schemeClr val="accent2"/>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4938" lvl="2" indent="-134938">
              <a:lnSpc>
                <a:spcPct val="100000"/>
              </a:lnSpc>
              <a:buClr>
                <a:srgbClr val="5E514D"/>
              </a:buClr>
              <a:buSzPct val="100000"/>
              <a:buFont typeface="Arial" panose="020B0604020202020204" pitchFamily="34" charset="0"/>
              <a:buChar char="•"/>
            </a:pPr>
            <a:r>
              <a:rPr lang="fr-FR" sz="800" b="1" dirty="0">
                <a:solidFill>
                  <a:srgbClr val="5E514D"/>
                </a:solidFill>
              </a:rPr>
              <a:t>Aides à l’innovation</a:t>
            </a:r>
          </a:p>
          <a:p>
            <a:pPr marL="134938" lvl="2" indent="-134938">
              <a:lnSpc>
                <a:spcPct val="100000"/>
              </a:lnSpc>
              <a:buClr>
                <a:srgbClr val="5E514D"/>
              </a:buClr>
              <a:buSzPct val="100000"/>
              <a:buFont typeface="Arial" panose="020B0604020202020204" pitchFamily="34" charset="0"/>
              <a:buChar char="•"/>
            </a:pPr>
            <a:r>
              <a:rPr lang="fr-FR" sz="800" b="1" dirty="0">
                <a:solidFill>
                  <a:srgbClr val="5E514D"/>
                </a:solidFill>
              </a:rPr>
              <a:t>Garantie</a:t>
            </a:r>
          </a:p>
          <a:p>
            <a:pPr marL="134938" lvl="2" indent="-134938">
              <a:lnSpc>
                <a:spcPct val="100000"/>
              </a:lnSpc>
              <a:buClr>
                <a:srgbClr val="5E514D"/>
              </a:buClr>
              <a:buSzPct val="100000"/>
              <a:buFont typeface="Arial" panose="020B0604020202020204" pitchFamily="34" charset="0"/>
              <a:buChar char="•"/>
            </a:pPr>
            <a:r>
              <a:rPr lang="fr-FR" sz="800" b="1" dirty="0">
                <a:solidFill>
                  <a:srgbClr val="5E514D"/>
                </a:solidFill>
              </a:rPr>
              <a:t>Financement</a:t>
            </a:r>
          </a:p>
          <a:p>
            <a:pPr marL="134938" lvl="2" indent="-134938">
              <a:lnSpc>
                <a:spcPct val="100000"/>
              </a:lnSpc>
              <a:buClr>
                <a:srgbClr val="5E514D"/>
              </a:buClr>
              <a:buSzPct val="100000"/>
              <a:buFont typeface="Arial" panose="020B0604020202020204" pitchFamily="34" charset="0"/>
              <a:buChar char="•"/>
            </a:pPr>
            <a:r>
              <a:rPr lang="fr-FR" sz="800" b="1" dirty="0">
                <a:solidFill>
                  <a:srgbClr val="5E514D"/>
                </a:solidFill>
              </a:rPr>
              <a:t>Accompagnement à l’international </a:t>
            </a:r>
            <a:br>
              <a:rPr lang="fr-FR" sz="800" b="1" dirty="0">
                <a:solidFill>
                  <a:srgbClr val="5E514D"/>
                </a:solidFill>
              </a:rPr>
            </a:br>
            <a:r>
              <a:rPr lang="fr-FR" sz="800" b="1" dirty="0">
                <a:solidFill>
                  <a:srgbClr val="5E514D"/>
                </a:solidFill>
              </a:rPr>
              <a:t>et Financement export</a:t>
            </a:r>
          </a:p>
          <a:p>
            <a:pPr marL="134938" lvl="2" indent="-134938">
              <a:lnSpc>
                <a:spcPct val="100000"/>
              </a:lnSpc>
              <a:buClr>
                <a:srgbClr val="5E514D"/>
              </a:buClr>
              <a:buSzPct val="100000"/>
              <a:buFont typeface="Arial" panose="020B0604020202020204" pitchFamily="34" charset="0"/>
              <a:buChar char="•"/>
            </a:pPr>
            <a:r>
              <a:rPr lang="fr-FR" sz="800" b="1" dirty="0">
                <a:solidFill>
                  <a:srgbClr val="5E514D"/>
                </a:solidFill>
              </a:rPr>
              <a:t>Assurance Export</a:t>
            </a:r>
          </a:p>
          <a:p>
            <a:pPr marL="134938" lvl="2" indent="-134938">
              <a:lnSpc>
                <a:spcPct val="100000"/>
              </a:lnSpc>
              <a:buClr>
                <a:srgbClr val="5E514D"/>
              </a:buClr>
              <a:buSzPct val="100000"/>
              <a:buFont typeface="Arial" panose="020B0604020202020204" pitchFamily="34" charset="0"/>
              <a:buChar char="•"/>
            </a:pPr>
            <a:r>
              <a:rPr lang="fr-FR" sz="800" b="1" dirty="0">
                <a:solidFill>
                  <a:srgbClr val="5E514D"/>
                </a:solidFill>
              </a:rPr>
              <a:t>Accompagnement : conseil, université et mise en réseau</a:t>
            </a:r>
          </a:p>
          <a:p>
            <a:pPr marL="134938" lvl="2" indent="-134938">
              <a:lnSpc>
                <a:spcPct val="100000"/>
              </a:lnSpc>
              <a:buClr>
                <a:srgbClr val="5E514D"/>
              </a:buClr>
              <a:buSzPct val="100000"/>
              <a:buFont typeface="Arial" panose="020B0604020202020204" pitchFamily="34" charset="0"/>
              <a:buChar char="•"/>
            </a:pPr>
            <a:r>
              <a:rPr lang="fr-FR" sz="800" b="1" dirty="0">
                <a:solidFill>
                  <a:srgbClr val="5E514D"/>
                </a:solidFill>
              </a:rPr>
              <a:t>Capital développement</a:t>
            </a:r>
          </a:p>
          <a:p>
            <a:pPr marL="134938" lvl="2" indent="-134938">
              <a:lnSpc>
                <a:spcPct val="100000"/>
              </a:lnSpc>
              <a:buClr>
                <a:srgbClr val="5E514D"/>
              </a:buClr>
              <a:buSzPct val="100000"/>
              <a:buFont typeface="Arial" panose="020B0604020202020204" pitchFamily="34" charset="0"/>
              <a:buChar char="•"/>
            </a:pPr>
            <a:r>
              <a:rPr lang="fr-FR" sz="800" b="1" dirty="0">
                <a:solidFill>
                  <a:srgbClr val="5E514D"/>
                </a:solidFill>
              </a:rPr>
              <a:t>Capital transmission</a:t>
            </a:r>
          </a:p>
        </p:txBody>
      </p:sp>
      <p:sp>
        <p:nvSpPr>
          <p:cNvPr id="17" name="Espace réservé du contenu 7">
            <a:extLst>
              <a:ext uri="{FF2B5EF4-FFF2-40B4-BE49-F238E27FC236}">
                <a16:creationId xmlns:a16="http://schemas.microsoft.com/office/drawing/2014/main" id="{D4BB45A2-EFA6-225E-64A6-6629FD04C145}"/>
              </a:ext>
            </a:extLst>
          </p:cNvPr>
          <p:cNvSpPr txBox="1">
            <a:spLocks/>
          </p:cNvSpPr>
          <p:nvPr/>
        </p:nvSpPr>
        <p:spPr bwMode="gray">
          <a:xfrm>
            <a:off x="6530242" y="4251762"/>
            <a:ext cx="1858643" cy="1107996"/>
          </a:xfrm>
          <a:prstGeom prst="rect">
            <a:avLst/>
          </a:prstGeom>
        </p:spPr>
        <p:txBody>
          <a:bodyPr vert="horz" lIns="0" tIns="0" rIns="0" bIns="0" rtlCol="0">
            <a:spAutoFit/>
          </a:bodyPr>
          <a:lstStyle>
            <a:lvl1pPr marL="0" indent="0" algn="l" defTabSz="914400" rtl="0" eaLnBrk="1" latinLnBrk="0" hangingPunct="1">
              <a:lnSpc>
                <a:spcPct val="85000"/>
              </a:lnSpc>
              <a:spcBef>
                <a:spcPts val="0"/>
              </a:spcBef>
              <a:spcAft>
                <a:spcPts val="3000"/>
              </a:spcAft>
              <a:buFont typeface="Arial" pitchFamily="34" charset="0"/>
              <a:buNone/>
              <a:defRPr sz="3200" b="0" kern="1200">
                <a:solidFill>
                  <a:schemeClr val="accent2"/>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400" kern="1200">
                <a:solidFill>
                  <a:schemeClr val="accent2"/>
                </a:solidFill>
                <a:latin typeface="+mn-lt"/>
                <a:ea typeface="+mn-ea"/>
                <a:cs typeface="+mn-cs"/>
              </a:defRPr>
            </a:lvl2pPr>
            <a:lvl3pPr marL="180975" indent="-180975" algn="l" defTabSz="914400" rtl="0" eaLnBrk="1" latinLnBrk="0" hangingPunct="1">
              <a:lnSpc>
                <a:spcPct val="120000"/>
              </a:lnSpc>
              <a:spcBef>
                <a:spcPts val="0"/>
              </a:spcBef>
              <a:buFont typeface="Wingdings" pitchFamily="2" charset="2"/>
              <a:buChar char="l"/>
              <a:defRPr sz="1400" kern="1200">
                <a:solidFill>
                  <a:schemeClr val="accent2"/>
                </a:solidFill>
                <a:latin typeface="+mn-lt"/>
                <a:ea typeface="+mn-ea"/>
                <a:cs typeface="+mn-cs"/>
              </a:defRPr>
            </a:lvl3pPr>
            <a:lvl4pPr marL="542925" indent="-180975" algn="l" defTabSz="914400" rtl="0" eaLnBrk="1" latinLnBrk="0" hangingPunct="1">
              <a:lnSpc>
                <a:spcPct val="120000"/>
              </a:lnSpc>
              <a:spcBef>
                <a:spcPts val="0"/>
              </a:spcBef>
              <a:buClr>
                <a:schemeClr val="accent1"/>
              </a:buClr>
              <a:buFont typeface="Wingdings" pitchFamily="2" charset="2"/>
              <a:buChar char="l"/>
              <a:defRPr sz="1400" kern="1200">
                <a:solidFill>
                  <a:schemeClr val="accent2"/>
                </a:solidFill>
                <a:latin typeface="+mn-lt"/>
                <a:ea typeface="+mn-ea"/>
                <a:cs typeface="+mn-cs"/>
              </a:defRPr>
            </a:lvl4pPr>
            <a:lvl5pPr marL="895350" indent="-180975" algn="l" defTabSz="914400" rtl="0" eaLnBrk="1" latinLnBrk="0" hangingPunct="1">
              <a:lnSpc>
                <a:spcPct val="120000"/>
              </a:lnSpc>
              <a:spcBef>
                <a:spcPts val="0"/>
              </a:spcBef>
              <a:buClr>
                <a:schemeClr val="tx2"/>
              </a:buClr>
              <a:buFont typeface="Wingdings" pitchFamily="2" charset="2"/>
              <a:buChar char="l"/>
              <a:defRPr sz="1400" kern="1200">
                <a:solidFill>
                  <a:schemeClr val="accent2"/>
                </a:solidFill>
                <a:latin typeface="+mn-lt"/>
                <a:ea typeface="+mn-ea"/>
                <a:cs typeface="+mn-cs"/>
              </a:defRPr>
            </a:lvl5pPr>
            <a:lvl6pPr marL="1257300" indent="-180975" algn="l" defTabSz="895350" rtl="0" eaLnBrk="1" latinLnBrk="0" hangingPunct="1">
              <a:lnSpc>
                <a:spcPct val="120000"/>
              </a:lnSpc>
              <a:spcBef>
                <a:spcPts val="0"/>
              </a:spcBef>
              <a:buClr>
                <a:schemeClr val="accent2"/>
              </a:buClr>
              <a:buFont typeface="Wingdings" pitchFamily="2" charset="2"/>
              <a:buChar char="l"/>
              <a:defRPr sz="1400" b="0" kern="1200">
                <a:solidFill>
                  <a:schemeClr val="accent2"/>
                </a:solidFill>
                <a:latin typeface="+mn-lt"/>
                <a:ea typeface="+mn-ea"/>
                <a:cs typeface="+mn-cs"/>
              </a:defRPr>
            </a:lvl6pPr>
            <a:lvl7pPr marL="1619250" indent="-180975" algn="l" defTabSz="895350" rtl="0" eaLnBrk="1" latinLnBrk="0" hangingPunct="1">
              <a:lnSpc>
                <a:spcPct val="120000"/>
              </a:lnSpc>
              <a:spcBef>
                <a:spcPts val="0"/>
              </a:spcBef>
              <a:buClr>
                <a:schemeClr val="accent1"/>
              </a:buClr>
              <a:buFont typeface="Wingdings" pitchFamily="2" charset="2"/>
              <a:buChar char="l"/>
              <a:defRPr sz="1400" b="0" kern="1200">
                <a:solidFill>
                  <a:schemeClr val="accent2"/>
                </a:solidFill>
                <a:latin typeface="+mn-lt"/>
                <a:ea typeface="+mn-ea"/>
                <a:cs typeface="+mn-cs"/>
              </a:defRPr>
            </a:lvl7pPr>
            <a:lvl8pPr marL="1971675" indent="-180975" algn="l" defTabSz="895350" rtl="0" eaLnBrk="1" latinLnBrk="0" hangingPunct="1">
              <a:lnSpc>
                <a:spcPct val="120000"/>
              </a:lnSpc>
              <a:spcBef>
                <a:spcPts val="0"/>
              </a:spcBef>
              <a:buClr>
                <a:schemeClr val="tx2"/>
              </a:buClr>
              <a:buFont typeface="Wingdings" pitchFamily="2" charset="2"/>
              <a:buChar char="l"/>
              <a:defRPr sz="1400" b="0" kern="1200">
                <a:solidFill>
                  <a:schemeClr val="accent2"/>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4938" lvl="2" indent="-134938">
              <a:lnSpc>
                <a:spcPct val="100000"/>
              </a:lnSpc>
              <a:buClr>
                <a:srgbClr val="5E514D"/>
              </a:buClr>
              <a:buSzPct val="100000"/>
              <a:buFont typeface="Arial" panose="020B0604020202020204" pitchFamily="34" charset="0"/>
              <a:buChar char="•"/>
            </a:pPr>
            <a:r>
              <a:rPr lang="fr-FR" sz="800" b="1" dirty="0">
                <a:solidFill>
                  <a:srgbClr val="5E514D"/>
                </a:solidFill>
              </a:rPr>
              <a:t>Aides à l’innovation</a:t>
            </a:r>
          </a:p>
          <a:p>
            <a:pPr marL="134938" lvl="2" indent="-134938">
              <a:lnSpc>
                <a:spcPct val="100000"/>
              </a:lnSpc>
              <a:buClr>
                <a:srgbClr val="5E514D"/>
              </a:buClr>
              <a:buSzPct val="100000"/>
              <a:buFont typeface="Arial" panose="020B0604020202020204" pitchFamily="34" charset="0"/>
              <a:buChar char="•"/>
            </a:pPr>
            <a:r>
              <a:rPr lang="fr-FR" sz="800" b="1" dirty="0">
                <a:solidFill>
                  <a:srgbClr val="5E514D"/>
                </a:solidFill>
              </a:rPr>
              <a:t>Financement</a:t>
            </a:r>
          </a:p>
          <a:p>
            <a:pPr marL="134938" lvl="2" indent="-134938">
              <a:lnSpc>
                <a:spcPct val="100000"/>
              </a:lnSpc>
              <a:buClr>
                <a:srgbClr val="5E514D"/>
              </a:buClr>
              <a:buSzPct val="100000"/>
              <a:buFont typeface="Arial" panose="020B0604020202020204" pitchFamily="34" charset="0"/>
              <a:buChar char="•"/>
            </a:pPr>
            <a:r>
              <a:rPr lang="fr-FR" sz="800" b="1" dirty="0">
                <a:solidFill>
                  <a:srgbClr val="5E514D"/>
                </a:solidFill>
              </a:rPr>
              <a:t>Accompagnement à l’international</a:t>
            </a:r>
            <a:br>
              <a:rPr lang="fr-FR" sz="800" b="1" dirty="0">
                <a:solidFill>
                  <a:srgbClr val="5E514D"/>
                </a:solidFill>
              </a:rPr>
            </a:br>
            <a:r>
              <a:rPr lang="fr-FR" sz="800" b="1" dirty="0">
                <a:solidFill>
                  <a:srgbClr val="5E514D"/>
                </a:solidFill>
              </a:rPr>
              <a:t>et Financement export</a:t>
            </a:r>
          </a:p>
          <a:p>
            <a:pPr marL="134938" lvl="2" indent="-134938">
              <a:lnSpc>
                <a:spcPct val="100000"/>
              </a:lnSpc>
              <a:buClr>
                <a:srgbClr val="5E514D"/>
              </a:buClr>
              <a:buSzPct val="100000"/>
              <a:buFont typeface="Arial" panose="020B0604020202020204" pitchFamily="34" charset="0"/>
              <a:buChar char="•"/>
            </a:pPr>
            <a:r>
              <a:rPr lang="fr-FR" sz="800" b="1" dirty="0">
                <a:solidFill>
                  <a:srgbClr val="5E514D"/>
                </a:solidFill>
              </a:rPr>
              <a:t>Assurance Export</a:t>
            </a:r>
          </a:p>
          <a:p>
            <a:pPr marL="134938" lvl="2" indent="-134938">
              <a:lnSpc>
                <a:spcPct val="100000"/>
              </a:lnSpc>
              <a:buClr>
                <a:srgbClr val="5E514D"/>
              </a:buClr>
              <a:buSzPct val="100000"/>
              <a:buFont typeface="Arial" panose="020B0604020202020204" pitchFamily="34" charset="0"/>
              <a:buChar char="•"/>
            </a:pPr>
            <a:r>
              <a:rPr lang="fr-FR" sz="800" b="1" dirty="0">
                <a:solidFill>
                  <a:srgbClr val="5E514D"/>
                </a:solidFill>
              </a:rPr>
              <a:t>Accompagnement : conseil, </a:t>
            </a:r>
            <a:br>
              <a:rPr lang="fr-FR" sz="800" b="1" dirty="0">
                <a:solidFill>
                  <a:srgbClr val="5E514D"/>
                </a:solidFill>
              </a:rPr>
            </a:br>
            <a:r>
              <a:rPr lang="fr-FR" sz="800" b="1" dirty="0">
                <a:solidFill>
                  <a:srgbClr val="5E514D"/>
                </a:solidFill>
              </a:rPr>
              <a:t>université et mise en réseau</a:t>
            </a:r>
          </a:p>
          <a:p>
            <a:pPr marL="134938" lvl="2" indent="-134938">
              <a:lnSpc>
                <a:spcPct val="100000"/>
              </a:lnSpc>
              <a:buClr>
                <a:srgbClr val="5E514D"/>
              </a:buClr>
              <a:buSzPct val="100000"/>
              <a:buFont typeface="Arial" panose="020B0604020202020204" pitchFamily="34" charset="0"/>
              <a:buChar char="•"/>
            </a:pPr>
            <a:r>
              <a:rPr lang="fr-FR" sz="800" b="1" dirty="0">
                <a:solidFill>
                  <a:srgbClr val="5E514D"/>
                </a:solidFill>
              </a:rPr>
              <a:t>Capital développement </a:t>
            </a:r>
          </a:p>
          <a:p>
            <a:pPr marL="134938" lvl="2" indent="-134938">
              <a:lnSpc>
                <a:spcPct val="100000"/>
              </a:lnSpc>
              <a:buClr>
                <a:srgbClr val="5E514D"/>
              </a:buClr>
              <a:buSzPct val="100000"/>
              <a:buFont typeface="Arial" panose="020B0604020202020204" pitchFamily="34" charset="0"/>
              <a:buChar char="•"/>
            </a:pPr>
            <a:r>
              <a:rPr lang="fr-FR" sz="800" b="1" dirty="0">
                <a:solidFill>
                  <a:srgbClr val="5E514D"/>
                </a:solidFill>
              </a:rPr>
              <a:t>Capital transmission</a:t>
            </a:r>
          </a:p>
        </p:txBody>
      </p:sp>
      <p:sp>
        <p:nvSpPr>
          <p:cNvPr id="18" name="Espace réservé du contenu 7">
            <a:extLst>
              <a:ext uri="{FF2B5EF4-FFF2-40B4-BE49-F238E27FC236}">
                <a16:creationId xmlns:a16="http://schemas.microsoft.com/office/drawing/2014/main" id="{1C757BE6-B20A-6B6D-F6FE-07A99D0D7930}"/>
              </a:ext>
            </a:extLst>
          </p:cNvPr>
          <p:cNvSpPr txBox="1">
            <a:spLocks/>
          </p:cNvSpPr>
          <p:nvPr/>
        </p:nvSpPr>
        <p:spPr bwMode="gray">
          <a:xfrm>
            <a:off x="9199538" y="4251764"/>
            <a:ext cx="1477063" cy="615553"/>
          </a:xfrm>
          <a:prstGeom prst="rect">
            <a:avLst/>
          </a:prstGeom>
        </p:spPr>
        <p:txBody>
          <a:bodyPr vert="horz" lIns="0" tIns="0" rIns="0" bIns="0" rtlCol="0">
            <a:spAutoFit/>
          </a:bodyPr>
          <a:lstStyle>
            <a:lvl1pPr marL="0" indent="0" algn="l" defTabSz="914400" rtl="0" eaLnBrk="1" latinLnBrk="0" hangingPunct="1">
              <a:lnSpc>
                <a:spcPct val="85000"/>
              </a:lnSpc>
              <a:spcBef>
                <a:spcPts val="0"/>
              </a:spcBef>
              <a:spcAft>
                <a:spcPts val="3000"/>
              </a:spcAft>
              <a:buFont typeface="Arial" pitchFamily="34" charset="0"/>
              <a:buNone/>
              <a:defRPr sz="3200" b="0" kern="1200">
                <a:solidFill>
                  <a:schemeClr val="accent2"/>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400" kern="1200">
                <a:solidFill>
                  <a:schemeClr val="accent2"/>
                </a:solidFill>
                <a:latin typeface="+mn-lt"/>
                <a:ea typeface="+mn-ea"/>
                <a:cs typeface="+mn-cs"/>
              </a:defRPr>
            </a:lvl2pPr>
            <a:lvl3pPr marL="180975" indent="-180975" algn="l" defTabSz="914400" rtl="0" eaLnBrk="1" latinLnBrk="0" hangingPunct="1">
              <a:lnSpc>
                <a:spcPct val="120000"/>
              </a:lnSpc>
              <a:spcBef>
                <a:spcPts val="0"/>
              </a:spcBef>
              <a:buFont typeface="Wingdings" pitchFamily="2" charset="2"/>
              <a:buChar char="l"/>
              <a:defRPr sz="1400" kern="1200">
                <a:solidFill>
                  <a:schemeClr val="accent2"/>
                </a:solidFill>
                <a:latin typeface="+mn-lt"/>
                <a:ea typeface="+mn-ea"/>
                <a:cs typeface="+mn-cs"/>
              </a:defRPr>
            </a:lvl3pPr>
            <a:lvl4pPr marL="542925" indent="-180975" algn="l" defTabSz="914400" rtl="0" eaLnBrk="1" latinLnBrk="0" hangingPunct="1">
              <a:lnSpc>
                <a:spcPct val="120000"/>
              </a:lnSpc>
              <a:spcBef>
                <a:spcPts val="0"/>
              </a:spcBef>
              <a:buClr>
                <a:schemeClr val="accent1"/>
              </a:buClr>
              <a:buFont typeface="Wingdings" pitchFamily="2" charset="2"/>
              <a:buChar char="l"/>
              <a:defRPr sz="1400" kern="1200">
                <a:solidFill>
                  <a:schemeClr val="accent2"/>
                </a:solidFill>
                <a:latin typeface="+mn-lt"/>
                <a:ea typeface="+mn-ea"/>
                <a:cs typeface="+mn-cs"/>
              </a:defRPr>
            </a:lvl4pPr>
            <a:lvl5pPr marL="895350" indent="-180975" algn="l" defTabSz="914400" rtl="0" eaLnBrk="1" latinLnBrk="0" hangingPunct="1">
              <a:lnSpc>
                <a:spcPct val="120000"/>
              </a:lnSpc>
              <a:spcBef>
                <a:spcPts val="0"/>
              </a:spcBef>
              <a:buClr>
                <a:schemeClr val="tx2"/>
              </a:buClr>
              <a:buFont typeface="Wingdings" pitchFamily="2" charset="2"/>
              <a:buChar char="l"/>
              <a:defRPr sz="1400" kern="1200">
                <a:solidFill>
                  <a:schemeClr val="accent2"/>
                </a:solidFill>
                <a:latin typeface="+mn-lt"/>
                <a:ea typeface="+mn-ea"/>
                <a:cs typeface="+mn-cs"/>
              </a:defRPr>
            </a:lvl5pPr>
            <a:lvl6pPr marL="1257300" indent="-180975" algn="l" defTabSz="895350" rtl="0" eaLnBrk="1" latinLnBrk="0" hangingPunct="1">
              <a:lnSpc>
                <a:spcPct val="120000"/>
              </a:lnSpc>
              <a:spcBef>
                <a:spcPts val="0"/>
              </a:spcBef>
              <a:buClr>
                <a:schemeClr val="accent2"/>
              </a:buClr>
              <a:buFont typeface="Wingdings" pitchFamily="2" charset="2"/>
              <a:buChar char="l"/>
              <a:defRPr sz="1400" b="0" kern="1200">
                <a:solidFill>
                  <a:schemeClr val="accent2"/>
                </a:solidFill>
                <a:latin typeface="+mn-lt"/>
                <a:ea typeface="+mn-ea"/>
                <a:cs typeface="+mn-cs"/>
              </a:defRPr>
            </a:lvl6pPr>
            <a:lvl7pPr marL="1619250" indent="-180975" algn="l" defTabSz="895350" rtl="0" eaLnBrk="1" latinLnBrk="0" hangingPunct="1">
              <a:lnSpc>
                <a:spcPct val="120000"/>
              </a:lnSpc>
              <a:spcBef>
                <a:spcPts val="0"/>
              </a:spcBef>
              <a:buClr>
                <a:schemeClr val="accent1"/>
              </a:buClr>
              <a:buFont typeface="Wingdings" pitchFamily="2" charset="2"/>
              <a:buChar char="l"/>
              <a:defRPr sz="1400" b="0" kern="1200">
                <a:solidFill>
                  <a:schemeClr val="accent2"/>
                </a:solidFill>
                <a:latin typeface="+mn-lt"/>
                <a:ea typeface="+mn-ea"/>
                <a:cs typeface="+mn-cs"/>
              </a:defRPr>
            </a:lvl7pPr>
            <a:lvl8pPr marL="1971675" indent="-180975" algn="l" defTabSz="895350" rtl="0" eaLnBrk="1" latinLnBrk="0" hangingPunct="1">
              <a:lnSpc>
                <a:spcPct val="120000"/>
              </a:lnSpc>
              <a:spcBef>
                <a:spcPts val="0"/>
              </a:spcBef>
              <a:buClr>
                <a:schemeClr val="tx2"/>
              </a:buClr>
              <a:buFont typeface="Wingdings" pitchFamily="2" charset="2"/>
              <a:buChar char="l"/>
              <a:defRPr sz="1400" b="0" kern="1200">
                <a:solidFill>
                  <a:schemeClr val="accent2"/>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4938" lvl="2" indent="-134938">
              <a:lnSpc>
                <a:spcPct val="100000"/>
              </a:lnSpc>
              <a:buClr>
                <a:srgbClr val="5E514D"/>
              </a:buClr>
              <a:buSzPct val="100000"/>
              <a:buFont typeface="Arial" panose="020B0604020202020204" pitchFamily="34" charset="0"/>
              <a:buChar char="•"/>
            </a:pPr>
            <a:r>
              <a:rPr lang="fr-FR" sz="800" b="1" dirty="0">
                <a:solidFill>
                  <a:srgbClr val="5E514D"/>
                </a:solidFill>
              </a:rPr>
              <a:t>Programmes collaboratifs </a:t>
            </a:r>
            <a:br>
              <a:rPr lang="fr-FR" sz="800" b="1" dirty="0">
                <a:solidFill>
                  <a:srgbClr val="5E514D"/>
                </a:solidFill>
              </a:rPr>
            </a:br>
            <a:r>
              <a:rPr lang="fr-FR" sz="800" b="1" dirty="0">
                <a:solidFill>
                  <a:srgbClr val="5E514D"/>
                </a:solidFill>
              </a:rPr>
              <a:t>d’innovation</a:t>
            </a:r>
          </a:p>
          <a:p>
            <a:pPr marL="134938" lvl="2" indent="-134938">
              <a:lnSpc>
                <a:spcPct val="100000"/>
              </a:lnSpc>
              <a:buClr>
                <a:srgbClr val="5E514D"/>
              </a:buClr>
              <a:buSzPct val="100000"/>
              <a:buFont typeface="Arial" panose="020B0604020202020204" pitchFamily="34" charset="0"/>
              <a:buChar char="•"/>
            </a:pPr>
            <a:r>
              <a:rPr lang="fr-FR" sz="800" b="1" dirty="0">
                <a:solidFill>
                  <a:srgbClr val="5E514D"/>
                </a:solidFill>
              </a:rPr>
              <a:t>Financement</a:t>
            </a:r>
          </a:p>
          <a:p>
            <a:pPr marL="134938" lvl="2" indent="-134938">
              <a:lnSpc>
                <a:spcPct val="100000"/>
              </a:lnSpc>
              <a:buClr>
                <a:srgbClr val="5E514D"/>
              </a:buClr>
              <a:buSzPct val="100000"/>
              <a:buFont typeface="Arial" panose="020B0604020202020204" pitchFamily="34" charset="0"/>
              <a:buChar char="•"/>
            </a:pPr>
            <a:r>
              <a:rPr lang="fr-FR" sz="800" b="1" dirty="0">
                <a:solidFill>
                  <a:srgbClr val="5E514D"/>
                </a:solidFill>
              </a:rPr>
              <a:t>Assurance Export</a:t>
            </a:r>
          </a:p>
          <a:p>
            <a:pPr marL="134938" lvl="2" indent="-134938">
              <a:lnSpc>
                <a:spcPct val="100000"/>
              </a:lnSpc>
              <a:buClr>
                <a:srgbClr val="5E514D"/>
              </a:buClr>
              <a:buSzPct val="100000"/>
              <a:buFont typeface="Arial" panose="020B0604020202020204" pitchFamily="34" charset="0"/>
              <a:buChar char="•"/>
            </a:pPr>
            <a:r>
              <a:rPr lang="fr-FR" sz="800" b="1" dirty="0">
                <a:solidFill>
                  <a:srgbClr val="5E514D"/>
                </a:solidFill>
              </a:rPr>
              <a:t>Stabilisation du capital</a:t>
            </a:r>
          </a:p>
        </p:txBody>
      </p:sp>
      <p:cxnSp>
        <p:nvCxnSpPr>
          <p:cNvPr id="19" name="Connecteur droit 18">
            <a:extLst>
              <a:ext uri="{FF2B5EF4-FFF2-40B4-BE49-F238E27FC236}">
                <a16:creationId xmlns:a16="http://schemas.microsoft.com/office/drawing/2014/main" id="{C34BCEC1-A552-6876-000E-499715EFC561}"/>
              </a:ext>
            </a:extLst>
          </p:cNvPr>
          <p:cNvCxnSpPr>
            <a:cxnSpLocks/>
          </p:cNvCxnSpPr>
          <p:nvPr/>
        </p:nvCxnSpPr>
        <p:spPr>
          <a:xfrm>
            <a:off x="3812866" y="3675701"/>
            <a:ext cx="0" cy="1807169"/>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32C4D94D-3CE2-4743-06BE-3D1C1C8A1A06}"/>
              </a:ext>
            </a:extLst>
          </p:cNvPr>
          <p:cNvCxnSpPr>
            <a:cxnSpLocks/>
          </p:cNvCxnSpPr>
          <p:nvPr/>
        </p:nvCxnSpPr>
        <p:spPr>
          <a:xfrm>
            <a:off x="6072920" y="3675701"/>
            <a:ext cx="0" cy="1807169"/>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2E7C91EB-966C-B085-603C-AFA1FDABD62A}"/>
              </a:ext>
            </a:extLst>
          </p:cNvPr>
          <p:cNvCxnSpPr>
            <a:cxnSpLocks/>
          </p:cNvCxnSpPr>
          <p:nvPr/>
        </p:nvCxnSpPr>
        <p:spPr>
          <a:xfrm>
            <a:off x="8789925" y="3675701"/>
            <a:ext cx="0" cy="1807169"/>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Espace réservé du texte 2">
            <a:extLst>
              <a:ext uri="{FF2B5EF4-FFF2-40B4-BE49-F238E27FC236}">
                <a16:creationId xmlns:a16="http://schemas.microsoft.com/office/drawing/2014/main" id="{9034741D-2AAB-B7C8-1A8D-4DCF40E7360C}"/>
              </a:ext>
            </a:extLst>
          </p:cNvPr>
          <p:cNvSpPr txBox="1">
            <a:spLocks/>
          </p:cNvSpPr>
          <p:nvPr/>
        </p:nvSpPr>
        <p:spPr>
          <a:xfrm>
            <a:off x="1783647" y="1240895"/>
            <a:ext cx="8473061" cy="209288"/>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800" dirty="0">
                <a:solidFill>
                  <a:schemeClr val="bg1"/>
                </a:solidFill>
                <a:latin typeface="+mj-lt"/>
              </a:rPr>
              <a:t>pour toutes les entreprises</a:t>
            </a:r>
          </a:p>
        </p:txBody>
      </p:sp>
      <p:sp>
        <p:nvSpPr>
          <p:cNvPr id="23" name="Rectangle 22">
            <a:extLst>
              <a:ext uri="{FF2B5EF4-FFF2-40B4-BE49-F238E27FC236}">
                <a16:creationId xmlns:a16="http://schemas.microsoft.com/office/drawing/2014/main" id="{82A10257-BD71-6ED1-4C91-7ED0D96C4F01}"/>
              </a:ext>
            </a:extLst>
          </p:cNvPr>
          <p:cNvSpPr/>
          <p:nvPr/>
        </p:nvSpPr>
        <p:spPr>
          <a:xfrm>
            <a:off x="1783647" y="1552437"/>
            <a:ext cx="7253111" cy="954107"/>
          </a:xfrm>
          <a:prstGeom prst="rect">
            <a:avLst/>
          </a:prstGeom>
        </p:spPr>
        <p:txBody>
          <a:bodyPr wrap="square">
            <a:spAutoFit/>
          </a:bodyPr>
          <a:lstStyle/>
          <a:p>
            <a:pPr algn="just"/>
            <a:r>
              <a:rPr lang="fr-FR" sz="1400" b="1" dirty="0" err="1">
                <a:solidFill>
                  <a:srgbClr val="5E514D"/>
                </a:solidFill>
              </a:rPr>
              <a:t>Bpifrance</a:t>
            </a:r>
            <a:r>
              <a:rPr lang="fr-FR" sz="1400" b="1" dirty="0">
                <a:solidFill>
                  <a:srgbClr val="5E514D"/>
                </a:solidFill>
              </a:rPr>
              <a:t> intervient auprès d’entreprises de toutes tailles, principalement les TPE, les PME et les entreprises de taille intermédiaire (ETI), et de plus grandes entreprises (GE), lorsque celles-ci ont une dimension stratégique pour l’économie nationale, les territoires ou l’emploi.</a:t>
            </a:r>
          </a:p>
        </p:txBody>
      </p:sp>
    </p:spTree>
    <p:extLst>
      <p:ext uri="{BB962C8B-B14F-4D97-AF65-F5344CB8AC3E}">
        <p14:creationId xmlns:p14="http://schemas.microsoft.com/office/powerpoint/2010/main" val="2619692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E4E206A-CC27-0EA8-5F4F-DDCC3865231A}"/>
              </a:ext>
            </a:extLst>
          </p:cNvPr>
          <p:cNvSpPr>
            <a:spLocks noGrp="1"/>
          </p:cNvSpPr>
          <p:nvPr>
            <p:ph type="title"/>
          </p:nvPr>
        </p:nvSpPr>
        <p:spPr>
          <a:xfrm>
            <a:off x="5964365" y="2378735"/>
            <a:ext cx="6004591" cy="1560251"/>
          </a:xfrm>
        </p:spPr>
        <p:txBody>
          <a:bodyPr/>
          <a:lstStyle/>
          <a:p>
            <a:r>
              <a:rPr lang="en-GB" dirty="0"/>
              <a:t>FINANCER Son BESOIN DE TRESORERIE</a:t>
            </a:r>
          </a:p>
        </p:txBody>
      </p:sp>
      <p:sp>
        <p:nvSpPr>
          <p:cNvPr id="5" name="Espace réservé du texte 4">
            <a:extLst>
              <a:ext uri="{FF2B5EF4-FFF2-40B4-BE49-F238E27FC236}">
                <a16:creationId xmlns:a16="http://schemas.microsoft.com/office/drawing/2014/main" id="{7382BE0A-CA84-DD59-D984-8CD7B62BDFE1}"/>
              </a:ext>
            </a:extLst>
          </p:cNvPr>
          <p:cNvSpPr>
            <a:spLocks noGrp="1"/>
          </p:cNvSpPr>
          <p:nvPr>
            <p:ph type="body" sz="quarter" idx="10"/>
          </p:nvPr>
        </p:nvSpPr>
        <p:spPr/>
        <p:txBody>
          <a:bodyPr/>
          <a:lstStyle/>
          <a:p>
            <a:r>
              <a:rPr lang="en-GB" dirty="0"/>
              <a:t>2</a:t>
            </a:r>
          </a:p>
        </p:txBody>
      </p:sp>
      <p:sp>
        <p:nvSpPr>
          <p:cNvPr id="10" name="Espace réservé du numéro de diapositive 9">
            <a:extLst>
              <a:ext uri="{FF2B5EF4-FFF2-40B4-BE49-F238E27FC236}">
                <a16:creationId xmlns:a16="http://schemas.microsoft.com/office/drawing/2014/main" id="{7BDE7701-C243-B335-5432-A4BB388088D5}"/>
              </a:ext>
            </a:extLst>
          </p:cNvPr>
          <p:cNvSpPr>
            <a:spLocks noGrp="1"/>
          </p:cNvSpPr>
          <p:nvPr>
            <p:ph type="sldNum" sz="quarter" idx="4"/>
          </p:nvPr>
        </p:nvSpPr>
        <p:spPr>
          <a:xfrm>
            <a:off x="11745913" y="6389688"/>
            <a:ext cx="446087" cy="365125"/>
          </a:xfrm>
        </p:spPr>
        <p:txBody>
          <a:bodyPr/>
          <a:lstStyle/>
          <a:p>
            <a:fld id="{BD8650C1-FE00-47B0-973D-77306D8B837F}" type="slidenum">
              <a:rPr lang="en-US" smtClean="0"/>
              <a:t>8</a:t>
            </a:fld>
            <a:endParaRPr lang="en-US"/>
          </a:p>
        </p:txBody>
      </p:sp>
    </p:spTree>
    <p:extLst>
      <p:ext uri="{BB962C8B-B14F-4D97-AF65-F5344CB8AC3E}">
        <p14:creationId xmlns:p14="http://schemas.microsoft.com/office/powerpoint/2010/main" val="3067342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F9497F7-82C6-0AF3-FAD0-86FDD4E8CDFC}"/>
              </a:ext>
            </a:extLst>
          </p:cNvPr>
          <p:cNvSpPr>
            <a:spLocks noGrp="1"/>
          </p:cNvSpPr>
          <p:nvPr>
            <p:ph type="sldNum" sz="quarter" idx="4"/>
          </p:nvPr>
        </p:nvSpPr>
        <p:spPr>
          <a:xfrm>
            <a:off x="11738339" y="6374059"/>
            <a:ext cx="445191" cy="365125"/>
          </a:xfrm>
        </p:spPr>
        <p:txBody>
          <a:bodyPr/>
          <a:lstStyle/>
          <a:p>
            <a:pPr defTabSz="914377"/>
            <a:fld id="{BD8650C1-FE00-47B0-973D-77306D8B837F}" type="slidenum">
              <a:rPr lang="en-US">
                <a:solidFill>
                  <a:srgbClr val="4B3C3C"/>
                </a:solidFill>
                <a:latin typeface="Barlow Condensed ExtraBold"/>
              </a:rPr>
              <a:pPr defTabSz="914377"/>
              <a:t>9</a:t>
            </a:fld>
            <a:endParaRPr lang="en-US">
              <a:solidFill>
                <a:srgbClr val="4B3C3C"/>
              </a:solidFill>
              <a:latin typeface="Barlow Condensed ExtraBold"/>
            </a:endParaRPr>
          </a:p>
        </p:txBody>
      </p:sp>
      <p:sp>
        <p:nvSpPr>
          <p:cNvPr id="5" name="Titre 4">
            <a:extLst>
              <a:ext uri="{FF2B5EF4-FFF2-40B4-BE49-F238E27FC236}">
                <a16:creationId xmlns:a16="http://schemas.microsoft.com/office/drawing/2014/main" id="{4E8DA21B-6A5B-69B1-F103-66165DDB07C0}"/>
              </a:ext>
            </a:extLst>
          </p:cNvPr>
          <p:cNvSpPr>
            <a:spLocks noGrp="1"/>
          </p:cNvSpPr>
          <p:nvPr>
            <p:ph type="title"/>
          </p:nvPr>
        </p:nvSpPr>
        <p:spPr>
          <a:xfrm>
            <a:off x="-759941" y="330475"/>
            <a:ext cx="6416356" cy="701123"/>
          </a:xfrm>
        </p:spPr>
        <p:txBody>
          <a:bodyPr/>
          <a:lstStyle/>
          <a:p>
            <a:r>
              <a:rPr lang="en-GB" sz="3600" cap="none" dirty="0"/>
              <a:t>LE FINANCEMENT COURT TERME</a:t>
            </a:r>
          </a:p>
        </p:txBody>
      </p:sp>
      <p:sp>
        <p:nvSpPr>
          <p:cNvPr id="18" name="Rectangle 17">
            <a:extLst>
              <a:ext uri="{FF2B5EF4-FFF2-40B4-BE49-F238E27FC236}">
                <a16:creationId xmlns:a16="http://schemas.microsoft.com/office/drawing/2014/main" id="{1F08F376-E599-C7E3-C101-C1CBD4B66D46}"/>
              </a:ext>
            </a:extLst>
          </p:cNvPr>
          <p:cNvSpPr/>
          <p:nvPr/>
        </p:nvSpPr>
        <p:spPr>
          <a:xfrm>
            <a:off x="392365" y="1450416"/>
            <a:ext cx="3716031" cy="4754581"/>
          </a:xfrm>
          <a:prstGeom prst="rect">
            <a:avLst/>
          </a:prstGeom>
          <a:solidFill>
            <a:schemeClr val="bg2"/>
          </a:solidFill>
          <a:ln w="952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err="1">
              <a:solidFill>
                <a:schemeClr val="tx1"/>
              </a:solidFill>
            </a:endParaRPr>
          </a:p>
        </p:txBody>
      </p:sp>
      <p:sp>
        <p:nvSpPr>
          <p:cNvPr id="19" name="Rectangle 18">
            <a:extLst>
              <a:ext uri="{FF2B5EF4-FFF2-40B4-BE49-F238E27FC236}">
                <a16:creationId xmlns:a16="http://schemas.microsoft.com/office/drawing/2014/main" id="{369C08F8-6F2E-6635-E2B9-F5ED8E0A2C75}"/>
              </a:ext>
            </a:extLst>
          </p:cNvPr>
          <p:cNvSpPr/>
          <p:nvPr/>
        </p:nvSpPr>
        <p:spPr>
          <a:xfrm>
            <a:off x="4352462" y="1435262"/>
            <a:ext cx="3603029" cy="4754581"/>
          </a:xfrm>
          <a:prstGeom prst="rect">
            <a:avLst/>
          </a:prstGeom>
          <a:solidFill>
            <a:schemeClr val="tx2"/>
          </a:solidFill>
          <a:ln w="952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err="1">
              <a:solidFill>
                <a:schemeClr val="tx1"/>
              </a:solidFill>
            </a:endParaRPr>
          </a:p>
        </p:txBody>
      </p:sp>
      <p:sp>
        <p:nvSpPr>
          <p:cNvPr id="20" name="Rectangle 19">
            <a:extLst>
              <a:ext uri="{FF2B5EF4-FFF2-40B4-BE49-F238E27FC236}">
                <a16:creationId xmlns:a16="http://schemas.microsoft.com/office/drawing/2014/main" id="{162ABD0B-53F4-A682-6580-C12F544B30D8}"/>
              </a:ext>
            </a:extLst>
          </p:cNvPr>
          <p:cNvSpPr/>
          <p:nvPr/>
        </p:nvSpPr>
        <p:spPr>
          <a:xfrm>
            <a:off x="8176655" y="1435262"/>
            <a:ext cx="3603028" cy="4754581"/>
          </a:xfrm>
          <a:prstGeom prst="rect">
            <a:avLst/>
          </a:prstGeom>
          <a:solidFill>
            <a:schemeClr val="bg2"/>
          </a:solidFill>
          <a:ln w="952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err="1">
              <a:solidFill>
                <a:schemeClr val="tx1"/>
              </a:solidFill>
            </a:endParaRPr>
          </a:p>
        </p:txBody>
      </p:sp>
      <p:sp>
        <p:nvSpPr>
          <p:cNvPr id="21" name="Espace réservé du texte 12">
            <a:extLst>
              <a:ext uri="{FF2B5EF4-FFF2-40B4-BE49-F238E27FC236}">
                <a16:creationId xmlns:a16="http://schemas.microsoft.com/office/drawing/2014/main" id="{C1CD33BC-49A4-5A05-45D9-B60457D0C3CB}"/>
              </a:ext>
            </a:extLst>
          </p:cNvPr>
          <p:cNvSpPr txBox="1">
            <a:spLocks/>
          </p:cNvSpPr>
          <p:nvPr/>
        </p:nvSpPr>
        <p:spPr>
          <a:xfrm>
            <a:off x="538505" y="1704670"/>
            <a:ext cx="3285889" cy="766877"/>
          </a:xfrm>
          <a:prstGeom prst="rect">
            <a:avLst/>
          </a:prstGeom>
          <a:noFill/>
          <a:ln w="38100">
            <a:noFill/>
          </a:ln>
        </p:spPr>
        <p:txBody>
          <a:bodyPr wrap="square" lIns="0" tIns="0" rIns="0" bIns="0" anchor="t" anchorCtr="0">
            <a:spAutoFit/>
          </a:bodyPr>
          <a:lstStyle>
            <a:lvl1pPr marL="0" indent="0" algn="l" defTabSz="914400" rtl="0" eaLnBrk="1" latinLnBrk="0" hangingPunct="1">
              <a:lnSpc>
                <a:spcPct val="85000"/>
              </a:lnSpc>
              <a:spcBef>
                <a:spcPts val="0"/>
              </a:spcBef>
              <a:spcAft>
                <a:spcPts val="3000"/>
              </a:spcAft>
              <a:buFont typeface="Arial" pitchFamily="34" charset="0"/>
              <a:buNone/>
              <a:defRPr sz="3200" b="0" kern="1200">
                <a:solidFill>
                  <a:schemeClr val="accent2"/>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400" kern="1200">
                <a:solidFill>
                  <a:schemeClr val="accent2"/>
                </a:solidFill>
                <a:latin typeface="+mn-lt"/>
                <a:ea typeface="+mn-ea"/>
                <a:cs typeface="+mn-cs"/>
              </a:defRPr>
            </a:lvl2pPr>
            <a:lvl3pPr marL="180975" indent="-180975" algn="l" defTabSz="914400" rtl="0" eaLnBrk="1" latinLnBrk="0" hangingPunct="1">
              <a:lnSpc>
                <a:spcPct val="120000"/>
              </a:lnSpc>
              <a:spcBef>
                <a:spcPts val="0"/>
              </a:spcBef>
              <a:buFont typeface="Wingdings" pitchFamily="2" charset="2"/>
              <a:buChar char="l"/>
              <a:defRPr sz="1400" kern="1200">
                <a:solidFill>
                  <a:schemeClr val="accent2"/>
                </a:solidFill>
                <a:latin typeface="+mn-lt"/>
                <a:ea typeface="+mn-ea"/>
                <a:cs typeface="+mn-cs"/>
              </a:defRPr>
            </a:lvl3pPr>
            <a:lvl4pPr marL="542925" indent="-180975" algn="l" defTabSz="914400" rtl="0" eaLnBrk="1" latinLnBrk="0" hangingPunct="1">
              <a:lnSpc>
                <a:spcPct val="120000"/>
              </a:lnSpc>
              <a:spcBef>
                <a:spcPts val="0"/>
              </a:spcBef>
              <a:buClr>
                <a:schemeClr val="accent1"/>
              </a:buClr>
              <a:buFont typeface="Wingdings" pitchFamily="2" charset="2"/>
              <a:buChar char="l"/>
              <a:defRPr sz="1400" kern="1200">
                <a:solidFill>
                  <a:schemeClr val="accent2"/>
                </a:solidFill>
                <a:latin typeface="+mn-lt"/>
                <a:ea typeface="+mn-ea"/>
                <a:cs typeface="+mn-cs"/>
              </a:defRPr>
            </a:lvl4pPr>
            <a:lvl5pPr marL="895350" indent="-180975" algn="l" defTabSz="914400" rtl="0" eaLnBrk="1" latinLnBrk="0" hangingPunct="1">
              <a:lnSpc>
                <a:spcPct val="120000"/>
              </a:lnSpc>
              <a:spcBef>
                <a:spcPts val="0"/>
              </a:spcBef>
              <a:buClr>
                <a:schemeClr val="tx2"/>
              </a:buClr>
              <a:buFont typeface="Wingdings" pitchFamily="2" charset="2"/>
              <a:buChar char="l"/>
              <a:defRPr sz="1400" kern="1200">
                <a:solidFill>
                  <a:schemeClr val="accent2"/>
                </a:solidFill>
                <a:latin typeface="+mn-lt"/>
                <a:ea typeface="+mn-ea"/>
                <a:cs typeface="+mn-cs"/>
              </a:defRPr>
            </a:lvl5pPr>
            <a:lvl6pPr marL="1257300" indent="-180975" algn="l" defTabSz="895350" rtl="0" eaLnBrk="1" latinLnBrk="0" hangingPunct="1">
              <a:lnSpc>
                <a:spcPct val="120000"/>
              </a:lnSpc>
              <a:spcBef>
                <a:spcPts val="0"/>
              </a:spcBef>
              <a:buClr>
                <a:schemeClr val="accent2"/>
              </a:buClr>
              <a:buFont typeface="Wingdings" pitchFamily="2" charset="2"/>
              <a:buChar char="l"/>
              <a:defRPr sz="1400" b="0" kern="1200">
                <a:solidFill>
                  <a:schemeClr val="accent2"/>
                </a:solidFill>
                <a:latin typeface="+mn-lt"/>
                <a:ea typeface="+mn-ea"/>
                <a:cs typeface="+mn-cs"/>
              </a:defRPr>
            </a:lvl6pPr>
            <a:lvl7pPr marL="1619250" indent="-180975" algn="l" defTabSz="895350" rtl="0" eaLnBrk="1" latinLnBrk="0" hangingPunct="1">
              <a:lnSpc>
                <a:spcPct val="120000"/>
              </a:lnSpc>
              <a:spcBef>
                <a:spcPts val="0"/>
              </a:spcBef>
              <a:buClr>
                <a:schemeClr val="accent1"/>
              </a:buClr>
              <a:buFont typeface="Wingdings" pitchFamily="2" charset="2"/>
              <a:buChar char="l"/>
              <a:defRPr sz="1400" b="0" kern="1200">
                <a:solidFill>
                  <a:schemeClr val="accent2"/>
                </a:solidFill>
                <a:latin typeface="+mn-lt"/>
                <a:ea typeface="+mn-ea"/>
                <a:cs typeface="+mn-cs"/>
              </a:defRPr>
            </a:lvl7pPr>
            <a:lvl8pPr marL="1971675" indent="-180975" algn="l" defTabSz="895350" rtl="0" eaLnBrk="1" latinLnBrk="0" hangingPunct="1">
              <a:lnSpc>
                <a:spcPct val="120000"/>
              </a:lnSpc>
              <a:spcBef>
                <a:spcPts val="0"/>
              </a:spcBef>
              <a:buClr>
                <a:schemeClr val="tx2"/>
              </a:buClr>
              <a:buFont typeface="Wingdings" pitchFamily="2" charset="2"/>
              <a:buChar char="l"/>
              <a:defRPr sz="1400" b="0" kern="1200">
                <a:solidFill>
                  <a:schemeClr val="accent2"/>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Aft>
                <a:spcPts val="0"/>
              </a:spcAft>
              <a:tabLst>
                <a:tab pos="2899689" algn="l"/>
              </a:tabLst>
            </a:pPr>
            <a:r>
              <a:rPr lang="fr-FR" sz="2667">
                <a:solidFill>
                  <a:schemeClr val="tx1"/>
                </a:solidFill>
              </a:rPr>
              <a:t>Avance +</a:t>
            </a:r>
          </a:p>
          <a:p>
            <a:pPr>
              <a:lnSpc>
                <a:spcPct val="100000"/>
              </a:lnSpc>
              <a:spcBef>
                <a:spcPts val="667"/>
              </a:spcBef>
              <a:spcAft>
                <a:spcPts val="0"/>
              </a:spcAft>
              <a:tabLst>
                <a:tab pos="2899689" algn="l"/>
              </a:tabLst>
            </a:pPr>
            <a:r>
              <a:rPr lang="fr-FR" sz="1733">
                <a:solidFill>
                  <a:schemeClr val="bg1"/>
                </a:solidFill>
              </a:rPr>
              <a:t>Solution de financement du poste client </a:t>
            </a:r>
          </a:p>
        </p:txBody>
      </p:sp>
      <p:sp>
        <p:nvSpPr>
          <p:cNvPr id="22" name="Rectangle 21">
            <a:extLst>
              <a:ext uri="{FF2B5EF4-FFF2-40B4-BE49-F238E27FC236}">
                <a16:creationId xmlns:a16="http://schemas.microsoft.com/office/drawing/2014/main" id="{C3529158-370F-647A-55EC-A9FC675C504C}"/>
              </a:ext>
            </a:extLst>
          </p:cNvPr>
          <p:cNvSpPr/>
          <p:nvPr/>
        </p:nvSpPr>
        <p:spPr>
          <a:xfrm>
            <a:off x="453664" y="3025786"/>
            <a:ext cx="3361433" cy="2758897"/>
          </a:xfrm>
          <a:prstGeom prst="rect">
            <a:avLst/>
          </a:prstGeom>
        </p:spPr>
        <p:txBody>
          <a:bodyPr wrap="square">
            <a:spAutoFit/>
          </a:bodyPr>
          <a:lstStyle/>
          <a:p>
            <a:pPr marL="122764" lvl="1" indent="-122764" algn="just">
              <a:buClr>
                <a:schemeClr val="tx2"/>
              </a:buClr>
              <a:buFont typeface="Arial" panose="020B0604020202020204" pitchFamily="34" charset="0"/>
              <a:buChar char="•"/>
            </a:pPr>
            <a:r>
              <a:rPr lang="fr-FR" sz="1333">
                <a:solidFill>
                  <a:srgbClr val="5E514D"/>
                </a:solidFill>
              </a:rPr>
              <a:t>Mobilisation des créances domestiques  via Cession Dailly.</a:t>
            </a:r>
          </a:p>
          <a:p>
            <a:pPr marL="122764" lvl="1" indent="-122764" algn="just">
              <a:buClr>
                <a:schemeClr val="tx2"/>
              </a:buClr>
              <a:buFont typeface="Arial" panose="020B0604020202020204" pitchFamily="34" charset="0"/>
              <a:buChar char="•"/>
            </a:pPr>
            <a:endParaRPr lang="fr-FR" sz="1333">
              <a:solidFill>
                <a:srgbClr val="5E514D"/>
              </a:solidFill>
            </a:endParaRPr>
          </a:p>
          <a:p>
            <a:pPr marL="122764" lvl="1" indent="-122764" algn="just">
              <a:buClr>
                <a:schemeClr val="tx2"/>
              </a:buClr>
              <a:buFont typeface="Arial" panose="020B0604020202020204" pitchFamily="34" charset="0"/>
              <a:buChar char="•"/>
            </a:pPr>
            <a:r>
              <a:rPr lang="fr-FR" sz="1333">
                <a:solidFill>
                  <a:srgbClr val="5E514D"/>
                </a:solidFill>
              </a:rPr>
              <a:t>Financement 100% TTC des créances publiques et des donneurs d’ordre français.</a:t>
            </a:r>
          </a:p>
          <a:p>
            <a:pPr marL="122764" lvl="1" indent="-122764" algn="just">
              <a:buClr>
                <a:schemeClr val="tx2"/>
              </a:buClr>
              <a:buFont typeface="Arial" panose="020B0604020202020204" pitchFamily="34" charset="0"/>
              <a:buChar char="•"/>
            </a:pPr>
            <a:endParaRPr lang="fr-FR" sz="1333">
              <a:solidFill>
                <a:srgbClr val="5E514D"/>
              </a:solidFill>
            </a:endParaRPr>
          </a:p>
          <a:p>
            <a:pPr marL="122764" lvl="1" indent="-122764" algn="just">
              <a:buClr>
                <a:schemeClr val="tx2"/>
              </a:buClr>
              <a:buFont typeface="Arial" panose="020B0604020202020204" pitchFamily="34" charset="0"/>
              <a:buChar char="•"/>
            </a:pPr>
            <a:r>
              <a:rPr lang="fr-FR" sz="1333">
                <a:solidFill>
                  <a:srgbClr val="5E514D"/>
                </a:solidFill>
              </a:rPr>
              <a:t>Financement possible des situations de travaux, des DGD, prestations de service.</a:t>
            </a:r>
          </a:p>
          <a:p>
            <a:pPr marL="122764" lvl="1" indent="-122764" algn="just">
              <a:buClr>
                <a:schemeClr val="tx2"/>
              </a:buClr>
              <a:buFont typeface="Arial" panose="020B0604020202020204" pitchFamily="34" charset="0"/>
              <a:buChar char="•"/>
            </a:pPr>
            <a:endParaRPr lang="fr-FR" sz="1333">
              <a:solidFill>
                <a:srgbClr val="5E514D"/>
              </a:solidFill>
            </a:endParaRPr>
          </a:p>
          <a:p>
            <a:pPr marL="122764" lvl="1" indent="-122764" algn="just">
              <a:buClr>
                <a:schemeClr val="tx2"/>
              </a:buClr>
              <a:buFont typeface="Arial" panose="020B0604020202020204" pitchFamily="34" charset="0"/>
              <a:buChar char="•"/>
            </a:pPr>
            <a:r>
              <a:rPr lang="fr-FR" sz="1333">
                <a:solidFill>
                  <a:srgbClr val="5E514D"/>
                </a:solidFill>
              </a:rPr>
              <a:t>Intervention possible du partenaire bancaire en contre garantie bancaire ou en financement : Avance + Pool.</a:t>
            </a:r>
          </a:p>
        </p:txBody>
      </p:sp>
      <p:sp>
        <p:nvSpPr>
          <p:cNvPr id="23" name="Rectangle 22">
            <a:extLst>
              <a:ext uri="{FF2B5EF4-FFF2-40B4-BE49-F238E27FC236}">
                <a16:creationId xmlns:a16="http://schemas.microsoft.com/office/drawing/2014/main" id="{70190BB1-7AF5-0A70-DA90-F5B7A16F742E}"/>
              </a:ext>
            </a:extLst>
          </p:cNvPr>
          <p:cNvSpPr/>
          <p:nvPr/>
        </p:nvSpPr>
        <p:spPr>
          <a:xfrm>
            <a:off x="4367455" y="3150827"/>
            <a:ext cx="3125373" cy="1938416"/>
          </a:xfrm>
          <a:prstGeom prst="rect">
            <a:avLst/>
          </a:prstGeom>
        </p:spPr>
        <p:txBody>
          <a:bodyPr wrap="square">
            <a:spAutoFit/>
          </a:bodyPr>
          <a:lstStyle/>
          <a:p>
            <a:pPr marL="122764" lvl="1" indent="-122764" algn="just">
              <a:buClr>
                <a:schemeClr val="tx2"/>
              </a:buClr>
              <a:buFont typeface="Arial" panose="020B0604020202020204" pitchFamily="34" charset="0"/>
              <a:buChar char="•"/>
            </a:pPr>
            <a:r>
              <a:rPr lang="fr-FR" sz="1333">
                <a:solidFill>
                  <a:srgbClr val="5E514D"/>
                </a:solidFill>
              </a:rPr>
              <a:t>Financement à destination des ETI uniquement.</a:t>
            </a:r>
          </a:p>
          <a:p>
            <a:pPr marL="122764" lvl="1" indent="-122764" algn="just">
              <a:buClr>
                <a:schemeClr val="tx2"/>
              </a:buClr>
              <a:buFont typeface="Arial" panose="020B0604020202020204" pitchFamily="34" charset="0"/>
              <a:buChar char="•"/>
            </a:pPr>
            <a:endParaRPr lang="fr-FR" sz="1333">
              <a:solidFill>
                <a:srgbClr val="5E514D"/>
              </a:solidFill>
            </a:endParaRPr>
          </a:p>
          <a:p>
            <a:pPr marL="122764" lvl="1" indent="-122764" algn="just">
              <a:buClr>
                <a:schemeClr val="tx2"/>
              </a:buClr>
              <a:buFont typeface="Arial" panose="020B0604020202020204" pitchFamily="34" charset="0"/>
              <a:buChar char="•"/>
            </a:pPr>
            <a:r>
              <a:rPr lang="fr-FR" sz="1333">
                <a:solidFill>
                  <a:srgbClr val="5E514D"/>
                </a:solidFill>
              </a:rPr>
              <a:t>Durée de portage de 3 ans, jusqu’à remboursement par le Trésor Public.</a:t>
            </a:r>
          </a:p>
          <a:p>
            <a:pPr marL="122764" lvl="1" indent="-122764" algn="just">
              <a:buClr>
                <a:schemeClr val="tx2"/>
              </a:buClr>
              <a:buFont typeface="Arial" panose="020B0604020202020204" pitchFamily="34" charset="0"/>
              <a:buChar char="•"/>
            </a:pPr>
            <a:endParaRPr lang="fr-FR" sz="1333">
              <a:solidFill>
                <a:srgbClr val="5E514D"/>
              </a:solidFill>
            </a:endParaRPr>
          </a:p>
          <a:p>
            <a:pPr marL="122764" lvl="1" indent="-122764" algn="just">
              <a:buClr>
                <a:schemeClr val="tx2"/>
              </a:buClr>
              <a:buFont typeface="Arial" panose="020B0604020202020204" pitchFamily="34" charset="0"/>
              <a:buChar char="•"/>
            </a:pPr>
            <a:r>
              <a:rPr lang="fr-FR" sz="1333">
                <a:solidFill>
                  <a:srgbClr val="5E514D"/>
                </a:solidFill>
              </a:rPr>
              <a:t>Expertise réalisée par un spécialiste nommé par le Ministère de la Recherche.</a:t>
            </a:r>
          </a:p>
        </p:txBody>
      </p:sp>
      <p:sp>
        <p:nvSpPr>
          <p:cNvPr id="24" name="Espace réservé du texte 12">
            <a:extLst>
              <a:ext uri="{FF2B5EF4-FFF2-40B4-BE49-F238E27FC236}">
                <a16:creationId xmlns:a16="http://schemas.microsoft.com/office/drawing/2014/main" id="{91456BEA-B974-2BF2-33B1-CA91D7485983}"/>
              </a:ext>
            </a:extLst>
          </p:cNvPr>
          <p:cNvSpPr txBox="1">
            <a:spLocks/>
          </p:cNvSpPr>
          <p:nvPr/>
        </p:nvSpPr>
        <p:spPr>
          <a:xfrm>
            <a:off x="4513917" y="1689515"/>
            <a:ext cx="3410672" cy="766877"/>
          </a:xfrm>
          <a:prstGeom prst="rect">
            <a:avLst/>
          </a:prstGeom>
          <a:noFill/>
          <a:ln w="38100">
            <a:noFill/>
          </a:ln>
        </p:spPr>
        <p:txBody>
          <a:bodyPr wrap="square" lIns="0" tIns="0" rIns="0" bIns="0" anchor="t" anchorCtr="0">
            <a:spAutoFit/>
          </a:bodyPr>
          <a:lstStyle>
            <a:lvl1pPr marL="0" indent="0" algn="l" defTabSz="914400" rtl="0" eaLnBrk="1" latinLnBrk="0" hangingPunct="1">
              <a:lnSpc>
                <a:spcPct val="85000"/>
              </a:lnSpc>
              <a:spcBef>
                <a:spcPts val="0"/>
              </a:spcBef>
              <a:spcAft>
                <a:spcPts val="3000"/>
              </a:spcAft>
              <a:buFont typeface="Arial" pitchFamily="34" charset="0"/>
              <a:buNone/>
              <a:defRPr sz="3200" b="0" kern="1200">
                <a:solidFill>
                  <a:schemeClr val="accent2"/>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400" kern="1200">
                <a:solidFill>
                  <a:schemeClr val="accent2"/>
                </a:solidFill>
                <a:latin typeface="+mn-lt"/>
                <a:ea typeface="+mn-ea"/>
                <a:cs typeface="+mn-cs"/>
              </a:defRPr>
            </a:lvl2pPr>
            <a:lvl3pPr marL="180975" indent="-180975" algn="l" defTabSz="914400" rtl="0" eaLnBrk="1" latinLnBrk="0" hangingPunct="1">
              <a:lnSpc>
                <a:spcPct val="120000"/>
              </a:lnSpc>
              <a:spcBef>
                <a:spcPts val="0"/>
              </a:spcBef>
              <a:buFont typeface="Wingdings" pitchFamily="2" charset="2"/>
              <a:buChar char="l"/>
              <a:defRPr sz="1400" kern="1200">
                <a:solidFill>
                  <a:schemeClr val="accent2"/>
                </a:solidFill>
                <a:latin typeface="+mn-lt"/>
                <a:ea typeface="+mn-ea"/>
                <a:cs typeface="+mn-cs"/>
              </a:defRPr>
            </a:lvl3pPr>
            <a:lvl4pPr marL="542925" indent="-180975" algn="l" defTabSz="914400" rtl="0" eaLnBrk="1" latinLnBrk="0" hangingPunct="1">
              <a:lnSpc>
                <a:spcPct val="120000"/>
              </a:lnSpc>
              <a:spcBef>
                <a:spcPts val="0"/>
              </a:spcBef>
              <a:buClr>
                <a:schemeClr val="accent1"/>
              </a:buClr>
              <a:buFont typeface="Wingdings" pitchFamily="2" charset="2"/>
              <a:buChar char="l"/>
              <a:defRPr sz="1400" kern="1200">
                <a:solidFill>
                  <a:schemeClr val="accent2"/>
                </a:solidFill>
                <a:latin typeface="+mn-lt"/>
                <a:ea typeface="+mn-ea"/>
                <a:cs typeface="+mn-cs"/>
              </a:defRPr>
            </a:lvl4pPr>
            <a:lvl5pPr marL="895350" indent="-180975" algn="l" defTabSz="914400" rtl="0" eaLnBrk="1" latinLnBrk="0" hangingPunct="1">
              <a:lnSpc>
                <a:spcPct val="120000"/>
              </a:lnSpc>
              <a:spcBef>
                <a:spcPts val="0"/>
              </a:spcBef>
              <a:buClr>
                <a:schemeClr val="tx2"/>
              </a:buClr>
              <a:buFont typeface="Wingdings" pitchFamily="2" charset="2"/>
              <a:buChar char="l"/>
              <a:defRPr sz="1400" kern="1200">
                <a:solidFill>
                  <a:schemeClr val="accent2"/>
                </a:solidFill>
                <a:latin typeface="+mn-lt"/>
                <a:ea typeface="+mn-ea"/>
                <a:cs typeface="+mn-cs"/>
              </a:defRPr>
            </a:lvl5pPr>
            <a:lvl6pPr marL="1257300" indent="-180975" algn="l" defTabSz="895350" rtl="0" eaLnBrk="1" latinLnBrk="0" hangingPunct="1">
              <a:lnSpc>
                <a:spcPct val="120000"/>
              </a:lnSpc>
              <a:spcBef>
                <a:spcPts val="0"/>
              </a:spcBef>
              <a:buClr>
                <a:schemeClr val="accent2"/>
              </a:buClr>
              <a:buFont typeface="Wingdings" pitchFamily="2" charset="2"/>
              <a:buChar char="l"/>
              <a:defRPr sz="1400" b="0" kern="1200">
                <a:solidFill>
                  <a:schemeClr val="accent2"/>
                </a:solidFill>
                <a:latin typeface="+mn-lt"/>
                <a:ea typeface="+mn-ea"/>
                <a:cs typeface="+mn-cs"/>
              </a:defRPr>
            </a:lvl6pPr>
            <a:lvl7pPr marL="1619250" indent="-180975" algn="l" defTabSz="895350" rtl="0" eaLnBrk="1" latinLnBrk="0" hangingPunct="1">
              <a:lnSpc>
                <a:spcPct val="120000"/>
              </a:lnSpc>
              <a:spcBef>
                <a:spcPts val="0"/>
              </a:spcBef>
              <a:buClr>
                <a:schemeClr val="accent1"/>
              </a:buClr>
              <a:buFont typeface="Wingdings" pitchFamily="2" charset="2"/>
              <a:buChar char="l"/>
              <a:defRPr sz="1400" b="0" kern="1200">
                <a:solidFill>
                  <a:schemeClr val="accent2"/>
                </a:solidFill>
                <a:latin typeface="+mn-lt"/>
                <a:ea typeface="+mn-ea"/>
                <a:cs typeface="+mn-cs"/>
              </a:defRPr>
            </a:lvl7pPr>
            <a:lvl8pPr marL="1971675" indent="-180975" algn="l" defTabSz="895350" rtl="0" eaLnBrk="1" latinLnBrk="0" hangingPunct="1">
              <a:lnSpc>
                <a:spcPct val="120000"/>
              </a:lnSpc>
              <a:spcBef>
                <a:spcPts val="0"/>
              </a:spcBef>
              <a:buClr>
                <a:schemeClr val="tx2"/>
              </a:buClr>
              <a:buFont typeface="Wingdings" pitchFamily="2" charset="2"/>
              <a:buChar char="l"/>
              <a:defRPr sz="1400" b="0" kern="1200">
                <a:solidFill>
                  <a:schemeClr val="accent2"/>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Aft>
                <a:spcPts val="0"/>
              </a:spcAft>
              <a:tabLst>
                <a:tab pos="2899689" algn="l"/>
              </a:tabLst>
            </a:pPr>
            <a:r>
              <a:rPr lang="fr-FR" sz="2667">
                <a:solidFill>
                  <a:schemeClr val="tx1"/>
                </a:solidFill>
              </a:rPr>
              <a:t>Avance + CIR</a:t>
            </a:r>
          </a:p>
          <a:p>
            <a:pPr>
              <a:lnSpc>
                <a:spcPct val="100000"/>
              </a:lnSpc>
              <a:spcBef>
                <a:spcPts val="667"/>
              </a:spcBef>
              <a:spcAft>
                <a:spcPts val="0"/>
              </a:spcAft>
              <a:tabLst>
                <a:tab pos="2899689" algn="l"/>
              </a:tabLst>
            </a:pPr>
            <a:r>
              <a:rPr lang="fr-FR" sz="1733">
                <a:solidFill>
                  <a:schemeClr val="bg1"/>
                </a:solidFill>
              </a:rPr>
              <a:t>Mobilisation du Crédit Impôts Recherche</a:t>
            </a:r>
          </a:p>
        </p:txBody>
      </p:sp>
      <p:sp>
        <p:nvSpPr>
          <p:cNvPr id="25" name="Espace réservé du texte 12">
            <a:extLst>
              <a:ext uri="{FF2B5EF4-FFF2-40B4-BE49-F238E27FC236}">
                <a16:creationId xmlns:a16="http://schemas.microsoft.com/office/drawing/2014/main" id="{2AEB9551-0C16-92FC-A125-B0689365EB6A}"/>
              </a:ext>
            </a:extLst>
          </p:cNvPr>
          <p:cNvSpPr txBox="1">
            <a:spLocks/>
          </p:cNvSpPr>
          <p:nvPr/>
        </p:nvSpPr>
        <p:spPr>
          <a:xfrm>
            <a:off x="8334831" y="1689516"/>
            <a:ext cx="3640351" cy="766877"/>
          </a:xfrm>
          <a:prstGeom prst="rect">
            <a:avLst/>
          </a:prstGeom>
          <a:noFill/>
          <a:ln w="38100">
            <a:noFill/>
          </a:ln>
        </p:spPr>
        <p:txBody>
          <a:bodyPr wrap="square" lIns="0" tIns="0" rIns="0" bIns="0" anchor="t" anchorCtr="0">
            <a:spAutoFit/>
          </a:bodyPr>
          <a:lstStyle>
            <a:lvl1pPr marL="0" indent="0" algn="l" defTabSz="914400" rtl="0" eaLnBrk="1" latinLnBrk="0" hangingPunct="1">
              <a:lnSpc>
                <a:spcPct val="85000"/>
              </a:lnSpc>
              <a:spcBef>
                <a:spcPts val="0"/>
              </a:spcBef>
              <a:spcAft>
                <a:spcPts val="3000"/>
              </a:spcAft>
              <a:buFont typeface="Arial" pitchFamily="34" charset="0"/>
              <a:buNone/>
              <a:defRPr sz="3200" b="0" kern="1200">
                <a:solidFill>
                  <a:schemeClr val="accent2"/>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400" kern="1200">
                <a:solidFill>
                  <a:schemeClr val="accent2"/>
                </a:solidFill>
                <a:latin typeface="+mn-lt"/>
                <a:ea typeface="+mn-ea"/>
                <a:cs typeface="+mn-cs"/>
              </a:defRPr>
            </a:lvl2pPr>
            <a:lvl3pPr marL="180975" indent="-180975" algn="l" defTabSz="914400" rtl="0" eaLnBrk="1" latinLnBrk="0" hangingPunct="1">
              <a:lnSpc>
                <a:spcPct val="120000"/>
              </a:lnSpc>
              <a:spcBef>
                <a:spcPts val="0"/>
              </a:spcBef>
              <a:buFont typeface="Wingdings" pitchFamily="2" charset="2"/>
              <a:buChar char="l"/>
              <a:defRPr sz="1400" kern="1200">
                <a:solidFill>
                  <a:schemeClr val="accent2"/>
                </a:solidFill>
                <a:latin typeface="+mn-lt"/>
                <a:ea typeface="+mn-ea"/>
                <a:cs typeface="+mn-cs"/>
              </a:defRPr>
            </a:lvl3pPr>
            <a:lvl4pPr marL="542925" indent="-180975" algn="l" defTabSz="914400" rtl="0" eaLnBrk="1" latinLnBrk="0" hangingPunct="1">
              <a:lnSpc>
                <a:spcPct val="120000"/>
              </a:lnSpc>
              <a:spcBef>
                <a:spcPts val="0"/>
              </a:spcBef>
              <a:buClr>
                <a:schemeClr val="accent1"/>
              </a:buClr>
              <a:buFont typeface="Wingdings" pitchFamily="2" charset="2"/>
              <a:buChar char="l"/>
              <a:defRPr sz="1400" kern="1200">
                <a:solidFill>
                  <a:schemeClr val="accent2"/>
                </a:solidFill>
                <a:latin typeface="+mn-lt"/>
                <a:ea typeface="+mn-ea"/>
                <a:cs typeface="+mn-cs"/>
              </a:defRPr>
            </a:lvl4pPr>
            <a:lvl5pPr marL="895350" indent="-180975" algn="l" defTabSz="914400" rtl="0" eaLnBrk="1" latinLnBrk="0" hangingPunct="1">
              <a:lnSpc>
                <a:spcPct val="120000"/>
              </a:lnSpc>
              <a:spcBef>
                <a:spcPts val="0"/>
              </a:spcBef>
              <a:buClr>
                <a:schemeClr val="tx2"/>
              </a:buClr>
              <a:buFont typeface="Wingdings" pitchFamily="2" charset="2"/>
              <a:buChar char="l"/>
              <a:defRPr sz="1400" kern="1200">
                <a:solidFill>
                  <a:schemeClr val="accent2"/>
                </a:solidFill>
                <a:latin typeface="+mn-lt"/>
                <a:ea typeface="+mn-ea"/>
                <a:cs typeface="+mn-cs"/>
              </a:defRPr>
            </a:lvl5pPr>
            <a:lvl6pPr marL="1257300" indent="-180975" algn="l" defTabSz="895350" rtl="0" eaLnBrk="1" latinLnBrk="0" hangingPunct="1">
              <a:lnSpc>
                <a:spcPct val="120000"/>
              </a:lnSpc>
              <a:spcBef>
                <a:spcPts val="0"/>
              </a:spcBef>
              <a:buClr>
                <a:schemeClr val="accent2"/>
              </a:buClr>
              <a:buFont typeface="Wingdings" pitchFamily="2" charset="2"/>
              <a:buChar char="l"/>
              <a:defRPr sz="1400" b="0" kern="1200">
                <a:solidFill>
                  <a:schemeClr val="accent2"/>
                </a:solidFill>
                <a:latin typeface="+mn-lt"/>
                <a:ea typeface="+mn-ea"/>
                <a:cs typeface="+mn-cs"/>
              </a:defRPr>
            </a:lvl6pPr>
            <a:lvl7pPr marL="1619250" indent="-180975" algn="l" defTabSz="895350" rtl="0" eaLnBrk="1" latinLnBrk="0" hangingPunct="1">
              <a:lnSpc>
                <a:spcPct val="120000"/>
              </a:lnSpc>
              <a:spcBef>
                <a:spcPts val="0"/>
              </a:spcBef>
              <a:buClr>
                <a:schemeClr val="accent1"/>
              </a:buClr>
              <a:buFont typeface="Wingdings" pitchFamily="2" charset="2"/>
              <a:buChar char="l"/>
              <a:defRPr sz="1400" b="0" kern="1200">
                <a:solidFill>
                  <a:schemeClr val="accent2"/>
                </a:solidFill>
                <a:latin typeface="+mn-lt"/>
                <a:ea typeface="+mn-ea"/>
                <a:cs typeface="+mn-cs"/>
              </a:defRPr>
            </a:lvl7pPr>
            <a:lvl8pPr marL="1971675" indent="-180975" algn="l" defTabSz="895350" rtl="0" eaLnBrk="1" latinLnBrk="0" hangingPunct="1">
              <a:lnSpc>
                <a:spcPct val="120000"/>
              </a:lnSpc>
              <a:spcBef>
                <a:spcPts val="0"/>
              </a:spcBef>
              <a:buClr>
                <a:schemeClr val="tx2"/>
              </a:buClr>
              <a:buFont typeface="Wingdings" pitchFamily="2" charset="2"/>
              <a:buChar char="l"/>
              <a:defRPr sz="1400" b="0" kern="1200">
                <a:solidFill>
                  <a:schemeClr val="accent2"/>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Aft>
                <a:spcPts val="0"/>
              </a:spcAft>
              <a:tabLst>
                <a:tab pos="2899689" algn="l"/>
              </a:tabLst>
            </a:pPr>
            <a:r>
              <a:rPr lang="fr-FR" sz="2667">
                <a:solidFill>
                  <a:schemeClr val="tx1"/>
                </a:solidFill>
              </a:rPr>
              <a:t>Engagement par signature</a:t>
            </a:r>
          </a:p>
          <a:p>
            <a:pPr>
              <a:lnSpc>
                <a:spcPct val="100000"/>
              </a:lnSpc>
              <a:spcBef>
                <a:spcPts val="667"/>
              </a:spcBef>
              <a:spcAft>
                <a:spcPts val="0"/>
              </a:spcAft>
              <a:tabLst>
                <a:tab pos="2899689" algn="l"/>
              </a:tabLst>
            </a:pPr>
            <a:r>
              <a:rPr lang="fr-FR" sz="1733">
                <a:solidFill>
                  <a:schemeClr val="bg1"/>
                </a:solidFill>
              </a:rPr>
              <a:t>Caution ou Garantie à Première Demande</a:t>
            </a:r>
          </a:p>
        </p:txBody>
      </p:sp>
      <p:sp>
        <p:nvSpPr>
          <p:cNvPr id="26" name="Rectangle 25">
            <a:extLst>
              <a:ext uri="{FF2B5EF4-FFF2-40B4-BE49-F238E27FC236}">
                <a16:creationId xmlns:a16="http://schemas.microsoft.com/office/drawing/2014/main" id="{58707478-F729-89AA-CF22-9D0EFDB91E05}"/>
              </a:ext>
            </a:extLst>
          </p:cNvPr>
          <p:cNvSpPr/>
          <p:nvPr/>
        </p:nvSpPr>
        <p:spPr>
          <a:xfrm>
            <a:off x="8234312" y="3150827"/>
            <a:ext cx="3419184" cy="1117935"/>
          </a:xfrm>
          <a:prstGeom prst="rect">
            <a:avLst/>
          </a:prstGeom>
        </p:spPr>
        <p:txBody>
          <a:bodyPr wrap="square">
            <a:spAutoFit/>
          </a:bodyPr>
          <a:lstStyle/>
          <a:p>
            <a:pPr marL="122764" lvl="1" indent="-122764" algn="just">
              <a:buClr>
                <a:schemeClr val="tx2"/>
              </a:buClr>
              <a:buFont typeface="Arial" panose="020B0604020202020204" pitchFamily="34" charset="0"/>
              <a:buChar char="•"/>
            </a:pPr>
            <a:r>
              <a:rPr lang="fr-FR" sz="1333">
                <a:solidFill>
                  <a:srgbClr val="5E514D"/>
                </a:solidFill>
              </a:rPr>
              <a:t>EPS sur marché public ou de grands donneurs d’ordre privés.</a:t>
            </a:r>
          </a:p>
          <a:p>
            <a:pPr marL="122764" lvl="1" indent="-122764" algn="just">
              <a:buClr>
                <a:schemeClr val="tx2"/>
              </a:buClr>
              <a:buFont typeface="Arial" panose="020B0604020202020204" pitchFamily="34" charset="0"/>
              <a:buChar char="•"/>
            </a:pPr>
            <a:endParaRPr lang="fr-FR" sz="1333">
              <a:solidFill>
                <a:srgbClr val="5E514D"/>
              </a:solidFill>
            </a:endParaRPr>
          </a:p>
          <a:p>
            <a:pPr marL="122764" lvl="1" indent="-122764" algn="just">
              <a:buClr>
                <a:schemeClr val="tx2"/>
              </a:buClr>
              <a:buFont typeface="Arial" panose="020B0604020202020204" pitchFamily="34" charset="0"/>
              <a:buChar char="•"/>
            </a:pPr>
            <a:r>
              <a:rPr lang="fr-FR" sz="1333">
                <a:solidFill>
                  <a:srgbClr val="5E514D"/>
                </a:solidFill>
              </a:rPr>
              <a:t>Intervention sur restitution d’acompte</a:t>
            </a:r>
            <a:br>
              <a:rPr lang="fr-FR" sz="1333">
                <a:solidFill>
                  <a:srgbClr val="5E514D"/>
                </a:solidFill>
              </a:rPr>
            </a:br>
            <a:r>
              <a:rPr lang="fr-FR" sz="1333">
                <a:solidFill>
                  <a:srgbClr val="5E514D"/>
                </a:solidFill>
              </a:rPr>
              <a:t>ou retenue de garantie.</a:t>
            </a:r>
          </a:p>
        </p:txBody>
      </p:sp>
      <p:cxnSp>
        <p:nvCxnSpPr>
          <p:cNvPr id="27" name="Connecteur droit 26">
            <a:extLst>
              <a:ext uri="{FF2B5EF4-FFF2-40B4-BE49-F238E27FC236}">
                <a16:creationId xmlns:a16="http://schemas.microsoft.com/office/drawing/2014/main" id="{59B1D294-9D82-BE14-0166-6794C0BD7508}"/>
              </a:ext>
            </a:extLst>
          </p:cNvPr>
          <p:cNvCxnSpPr>
            <a:cxnSpLocks/>
          </p:cNvCxnSpPr>
          <p:nvPr/>
        </p:nvCxnSpPr>
        <p:spPr>
          <a:xfrm flipH="1">
            <a:off x="680397" y="2869121"/>
            <a:ext cx="22560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BACA39B7-A8D9-C173-AC9F-CDD80D75899C}"/>
              </a:ext>
            </a:extLst>
          </p:cNvPr>
          <p:cNvCxnSpPr>
            <a:cxnSpLocks/>
          </p:cNvCxnSpPr>
          <p:nvPr/>
        </p:nvCxnSpPr>
        <p:spPr>
          <a:xfrm flipH="1">
            <a:off x="4607836" y="2900941"/>
            <a:ext cx="225609"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FB1845F4-91F6-A693-C458-493F407169B7}"/>
              </a:ext>
            </a:extLst>
          </p:cNvPr>
          <p:cNvCxnSpPr>
            <a:cxnSpLocks/>
          </p:cNvCxnSpPr>
          <p:nvPr/>
        </p:nvCxnSpPr>
        <p:spPr>
          <a:xfrm flipH="1">
            <a:off x="8334833" y="2900941"/>
            <a:ext cx="22560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477935"/>
      </p:ext>
    </p:extLst>
  </p:cSld>
  <p:clrMapOvr>
    <a:masterClrMapping/>
  </p:clrMapOvr>
</p:sld>
</file>

<file path=ppt/theme/theme1.xml><?xml version="1.0" encoding="utf-8"?>
<a:theme xmlns:a="http://schemas.openxmlformats.org/drawingml/2006/main" name="Thème Office">
  <a:themeElements>
    <a:clrScheme name="Personnalisé 149">
      <a:dk1>
        <a:srgbClr val="4B3C3C"/>
      </a:dk1>
      <a:lt1>
        <a:srgbClr val="FFFFFF"/>
      </a:lt1>
      <a:dk2>
        <a:srgbClr val="69CD59"/>
      </a:dk2>
      <a:lt2>
        <a:srgbClr val="FFCD00"/>
      </a:lt2>
      <a:accent1>
        <a:srgbClr val="EA7700"/>
      </a:accent1>
      <a:accent2>
        <a:srgbClr val="AF282C"/>
      </a:accent2>
      <a:accent3>
        <a:srgbClr val="C83764"/>
      </a:accent3>
      <a:accent4>
        <a:srgbClr val="00A3E0"/>
      </a:accent4>
      <a:accent5>
        <a:srgbClr val="1D418A"/>
      </a:accent5>
      <a:accent6>
        <a:srgbClr val="10833B"/>
      </a:accent6>
      <a:hlink>
        <a:srgbClr val="0563C1"/>
      </a:hlink>
      <a:folHlink>
        <a:srgbClr val="954F72"/>
      </a:folHlink>
    </a:clrScheme>
    <a:fontScheme name="Personnalisé 36">
      <a:majorFont>
        <a:latin typeface="Barlow Condensed Extra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2399</TotalTime>
  <Words>2395</Words>
  <Application>Microsoft Office PowerPoint</Application>
  <PresentationFormat>Grand écran</PresentationFormat>
  <Paragraphs>394</Paragraphs>
  <Slides>24</Slides>
  <Notes>11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24</vt:i4>
      </vt:variant>
    </vt:vector>
  </HeadingPairs>
  <TitlesOfParts>
    <vt:vector size="32" baseType="lpstr">
      <vt:lpstr>Aharoni</vt:lpstr>
      <vt:lpstr>Arial</vt:lpstr>
      <vt:lpstr>Barlow</vt:lpstr>
      <vt:lpstr>Barlow Condensed ExtraBold</vt:lpstr>
      <vt:lpstr>Calibri</vt:lpstr>
      <vt:lpstr>Impact</vt:lpstr>
      <vt:lpstr>Wingdings</vt:lpstr>
      <vt:lpstr>Thème Office</vt:lpstr>
      <vt:lpstr>PETIT-DEJEUNER ADEZAC 15/05/2025  Patricia tauzin - chargée d’affaires court Terme fanny turbert – CHARGéE D’AFFAIRES INNOVATION MARINE PEQUIGNOT – CHARGéE d’ETUDES INNOVATION</vt:lpstr>
      <vt:lpstr>Présentation PowerPoint</vt:lpstr>
      <vt:lpstr>QUI SOMMES-nous ? </vt:lpstr>
      <vt:lpstr>QUI SOMMES-Nous ?</vt:lpstr>
      <vt:lpstr>Bpifrance au cœur  des régions</vt:lpstr>
      <vt:lpstr>Une offre complète d’interventions</vt:lpstr>
      <vt:lpstr>Des solutions</vt:lpstr>
      <vt:lpstr>FINANCER Son BESOIN DE TRESORERIE</vt:lpstr>
      <vt:lpstr>LE FINANCEMENT COURT TERME</vt:lpstr>
      <vt:lpstr>LE FINANCEMENT COURT TERME</vt:lpstr>
      <vt:lpstr>FINANCER Son entreprise innovante</vt:lpstr>
      <vt:lpstr>Innovation 91/93</vt:lpstr>
      <vt:lpstr>La mission de Bpifrance</vt:lpstr>
      <vt:lpstr>UN Continuum de financement</vt:lpstr>
      <vt:lpstr>UN Continuum de financement</vt:lpstr>
      <vt:lpstr>LE FINANCEMENT DE la deeptech</vt:lpstr>
      <vt:lpstr>Qu’est ce que la deeptech ?</vt:lpstr>
      <vt:lpstr>FOCUS SUR LA Deeptech</vt:lpstr>
      <vt:lpstr>LE FINANCEMENT DE L’INNOVATION AU SEIN DES PMEs</vt:lpstr>
      <vt:lpstr>Le diag axes d’innovation</vt:lpstr>
      <vt:lpstr>Présentation PowerPoint</vt:lpstr>
      <vt:lpstr>Présentation PowerPoint</vt:lpstr>
      <vt:lpstr>CONTACTS BPIFRANCE</vt:lpstr>
      <vt:lpstr>MERCI</vt:lpstr>
    </vt:vector>
  </TitlesOfParts>
  <Company>Bpifrance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Flora VIGNJEVIC</dc:creator>
  <cp:lastModifiedBy>Patricia TAUZIN</cp:lastModifiedBy>
  <cp:revision>24</cp:revision>
  <dcterms:created xsi:type="dcterms:W3CDTF">2024-02-11T09:32:09Z</dcterms:created>
  <dcterms:modified xsi:type="dcterms:W3CDTF">2025-05-15T09:23:55Z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6615553-48f4-466c-a66f-a3bb9a6459c5_Enabled">
    <vt:lpwstr>true</vt:lpwstr>
  </property>
  <property fmtid="{D5CDD505-2E9C-101B-9397-08002B2CF9AE}" pid="3" name="MSIP_Label_26615553-48f4-466c-a66f-a3bb9a6459c5_SetDate">
    <vt:lpwstr>2024-02-12T07:16:02Z</vt:lpwstr>
  </property>
  <property fmtid="{D5CDD505-2E9C-101B-9397-08002B2CF9AE}" pid="4" name="MSIP_Label_26615553-48f4-466c-a66f-a3bb9a6459c5_Method">
    <vt:lpwstr>Standard</vt:lpwstr>
  </property>
  <property fmtid="{D5CDD505-2E9C-101B-9397-08002B2CF9AE}" pid="5" name="MSIP_Label_26615553-48f4-466c-a66f-a3bb9a6459c5_Name">
    <vt:lpwstr>C1 - Interne</vt:lpwstr>
  </property>
  <property fmtid="{D5CDD505-2E9C-101B-9397-08002B2CF9AE}" pid="6" name="MSIP_Label_26615553-48f4-466c-a66f-a3bb9a6459c5_SiteId">
    <vt:lpwstr>1fbeb981-82a8-4cd1-8a51-a83806530676</vt:lpwstr>
  </property>
  <property fmtid="{D5CDD505-2E9C-101B-9397-08002B2CF9AE}" pid="7" name="MSIP_Label_26615553-48f4-466c-a66f-a3bb9a6459c5_ActionId">
    <vt:lpwstr>dc39e09d-7ae5-4fae-ae76-6cbaec869b0a</vt:lpwstr>
  </property>
  <property fmtid="{D5CDD505-2E9C-101B-9397-08002B2CF9AE}" pid="8" name="MSIP_Label_26615553-48f4-466c-a66f-a3bb9a6459c5_ContentBits">
    <vt:lpwstr>0</vt:lpwstr>
  </property>
</Properties>
</file>